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 snapToObjects="1">
      <p:cViewPr varScale="1">
        <p:scale>
          <a:sx n="120" d="100"/>
          <a:sy n="120" d="100"/>
        </p:scale>
        <p:origin x="800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615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F1B2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ounded Rectangle 3"/>
          <p:cNvSpPr/>
          <p:nvPr/>
        </p:nvSpPr>
        <p:spPr>
          <a:xfrm>
            <a:off x="594360" y="502920"/>
            <a:ext cx="2240280" cy="8229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5" name="Picture 4" descr="polak_z_sercem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434340"/>
            <a:ext cx="1920240" cy="9601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85800" y="1828800"/>
            <a:ext cx="10789920" cy="12801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500" b="1">
                <a:solidFill>
                  <a:srgbClr val="FFFFFF"/>
                </a:solidFill>
                <a:latin typeface="Aptos Display"/>
              </a:rPr>
              <a:t>AKCJA „POLAK Z SERCEM”</a:t>
            </a:r>
          </a:p>
          <a:p>
            <a:pPr>
              <a:spcBef>
                <a:spcPts val="800"/>
              </a:spcBef>
            </a:pPr>
            <a:r>
              <a:rPr sz="1800" b="1">
                <a:solidFill>
                  <a:srgbClr val="F1B200"/>
                </a:solidFill>
                <a:latin typeface="Aptos"/>
              </a:rPr>
              <a:t>IX EDYCJA • SERCE DLA POKOLEŃ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13232" y="4800600"/>
            <a:ext cx="2743200" cy="530352"/>
          </a:xfrm>
          <a:prstGeom prst="roundRect">
            <a:avLst/>
          </a:prstGeom>
          <a:solidFill>
            <a:srgbClr val="C615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850392" y="4937760"/>
            <a:ext cx="24688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Aptos"/>
              </a:rPr>
              <a:t>11–29 LISTOPADA 2026</a:t>
            </a:r>
          </a:p>
        </p:txBody>
      </p:sp>
      <p:pic>
        <p:nvPicPr>
          <p:cNvPr id="10" name="Picture 9" descr="ksm_herb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47743" y="4919472"/>
            <a:ext cx="822960" cy="82296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686800" y="5669280"/>
            <a:ext cx="20116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>
                <a:solidFill>
                  <a:srgbClr val="C8BED2"/>
                </a:solidFill>
                <a:latin typeface="Aptos"/>
              </a:rPr>
              <a:t>Katolickie Stowarzyszenie Młodzieży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4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713232"/>
          </a:xfrm>
          <a:prstGeom prst="rect">
            <a:avLst/>
          </a:prstGeom>
          <a:solidFill>
            <a:srgbClr val="2615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502920" y="640080"/>
            <a:ext cx="1005840" cy="50292"/>
          </a:xfrm>
          <a:prstGeom prst="rect">
            <a:avLst/>
          </a:prstGeom>
          <a:solidFill>
            <a:srgbClr val="F1B2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407130" y="164592"/>
            <a:ext cx="786384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1" dirty="0">
                <a:solidFill>
                  <a:srgbClr val="F1B200"/>
                </a:solidFill>
                <a:latin typeface="Aptos"/>
              </a:rPr>
              <a:t>STRUKTURA AKCJI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155680" y="164592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CDC3D2"/>
                </a:solidFill>
                <a:latin typeface="Aptos"/>
              </a:rPr>
              <a:t>10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66928" y="1078992"/>
            <a:ext cx="2057400" cy="502920"/>
          </a:xfrm>
          <a:prstGeom prst="roundRect">
            <a:avLst/>
          </a:prstGeom>
          <a:solidFill>
            <a:srgbClr val="5C27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685800" y="1197864"/>
            <a:ext cx="1828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Aptos"/>
              </a:rPr>
              <a:t>KOORDYNATOR DIECEZJALNY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6928" y="1783080"/>
            <a:ext cx="10972800" cy="6583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26153F"/>
                </a:solidFill>
                <a:latin typeface="Aptos Display"/>
              </a:rPr>
              <a:t>Koordynator diecezjalny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6928" y="244144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300">
                <a:solidFill>
                  <a:srgbClr val="69636D"/>
                </a:solidFill>
                <a:latin typeface="Aptos"/>
              </a:rPr>
              <a:t>Lider akcji w diecezji — łączy KSM, parafie, księży, wolontariuszy i lokalnych partnerów.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66928" y="2743200"/>
            <a:ext cx="3703320" cy="2880360"/>
          </a:xfrm>
          <a:prstGeom prst="roundRect">
            <a:avLst/>
          </a:prstGeom>
          <a:solidFill>
            <a:srgbClr val="2615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822960" y="3063240"/>
            <a:ext cx="32004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1">
                <a:solidFill>
                  <a:srgbClr val="F1B200"/>
                </a:solidFill>
                <a:latin typeface="Aptos"/>
              </a:rPr>
              <a:t>PO CO TA ROLA?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3520440"/>
            <a:ext cx="3038826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 b="1">
                <a:solidFill>
                  <a:srgbClr val="FFFFFF"/>
                </a:solidFill>
                <a:latin typeface="Aptos"/>
              </a:defRPr>
            </a:pPr>
            <a:r>
              <a:rPr dirty="0" err="1"/>
              <a:t>Przekłada</a:t>
            </a:r>
            <a:r>
              <a:rPr dirty="0"/>
              <a:t> </a:t>
            </a:r>
            <a:r>
              <a:rPr dirty="0" err="1"/>
              <a:t>ogólnopolskie</a:t>
            </a:r>
            <a:r>
              <a:rPr dirty="0"/>
              <a:t> </a:t>
            </a:r>
            <a:r>
              <a:rPr dirty="0" err="1"/>
              <a:t>zasady</a:t>
            </a:r>
            <a:r>
              <a:rPr dirty="0"/>
              <a:t> na </a:t>
            </a:r>
            <a:r>
              <a:rPr dirty="0" err="1"/>
              <a:t>konkretny</a:t>
            </a:r>
            <a:r>
              <a:rPr dirty="0"/>
              <a:t> plan </a:t>
            </a:r>
            <a:r>
              <a:rPr dirty="0" err="1"/>
              <a:t>działania</a:t>
            </a:r>
            <a:r>
              <a:rPr dirty="0"/>
              <a:t> w diecezji i dba o to, aby </a:t>
            </a:r>
            <a:r>
              <a:rPr dirty="0" err="1"/>
              <a:t>powstała</a:t>
            </a:r>
            <a:r>
              <a:rPr dirty="0"/>
              <a:t> </a:t>
            </a:r>
            <a:r>
              <a:rPr dirty="0" err="1"/>
              <a:t>sieć</a:t>
            </a:r>
            <a:r>
              <a:rPr dirty="0"/>
              <a:t> parafii oraz </a:t>
            </a:r>
            <a:r>
              <a:rPr dirty="0" err="1"/>
              <a:t>punktów</a:t>
            </a:r>
            <a:r>
              <a:rPr dirty="0"/>
              <a:t> zbiórki.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526280" y="2743200"/>
            <a:ext cx="3429000" cy="288036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E1DB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4754880" y="2907792"/>
            <a:ext cx="2999232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1">
                <a:solidFill>
                  <a:srgbClr val="26153F"/>
                </a:solidFill>
                <a:latin typeface="Aptos Display"/>
              </a:rPr>
              <a:t>NAJWAŻNIEJSZE ZADANIA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754880" y="3456432"/>
            <a:ext cx="2971800" cy="19842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050">
                <a:solidFill>
                  <a:srgbClr val="232326"/>
                </a:solidFill>
                <a:latin typeface="Aptos"/>
              </a:defRPr>
            </a:pPr>
            <a:r>
              <a:t>• kontaktuje się z parafiami i ustala zakres współpracy</a:t>
            </a:r>
          </a:p>
          <a:p>
            <a:pPr>
              <a:spcAft>
                <a:spcPts val="400"/>
              </a:spcAft>
              <a:defRPr sz="1050">
                <a:solidFill>
                  <a:srgbClr val="232326"/>
                </a:solidFill>
                <a:latin typeface="Aptos"/>
              </a:defRPr>
            </a:pPr>
            <a:r>
              <a:t>• pozyskuje miejsca zbiórki i koordynuje ich działanie</a:t>
            </a:r>
          </a:p>
          <a:p>
            <a:pPr>
              <a:spcAft>
                <a:spcPts val="400"/>
              </a:spcAft>
              <a:defRPr sz="1050">
                <a:solidFill>
                  <a:srgbClr val="232326"/>
                </a:solidFill>
                <a:latin typeface="Aptos"/>
              </a:defRPr>
            </a:pPr>
            <a:r>
              <a:t>• współpracuje z księdzem odpowiedzialnym za kontakt z parafiami</a:t>
            </a:r>
          </a:p>
          <a:p>
            <a:pPr>
              <a:spcAft>
                <a:spcPts val="400"/>
              </a:spcAft>
              <a:defRPr sz="1050">
                <a:solidFill>
                  <a:srgbClr val="232326"/>
                </a:solidFill>
                <a:latin typeface="Aptos"/>
              </a:defRPr>
            </a:pPr>
            <a:r>
              <a:t>• współpracuje z koordynatorem medialnym</a:t>
            </a:r>
          </a:p>
          <a:p>
            <a:pPr>
              <a:spcAft>
                <a:spcPts val="400"/>
              </a:spcAft>
              <a:defRPr sz="1050">
                <a:solidFill>
                  <a:srgbClr val="232326"/>
                </a:solidFill>
                <a:latin typeface="Aptos"/>
              </a:defRPr>
            </a:pPr>
            <a:r>
              <a:t>• organizuje przepływ informacji i odbiór darów</a:t>
            </a:r>
          </a:p>
          <a:p>
            <a:pPr>
              <a:spcAft>
                <a:spcPts val="400"/>
              </a:spcAft>
              <a:defRPr sz="1050">
                <a:solidFill>
                  <a:srgbClr val="232326"/>
                </a:solidFill>
                <a:latin typeface="Aptos"/>
              </a:defRPr>
            </a:pPr>
            <a:r>
              <a:t>• raportuje przebieg i wyniki akcji do poziomu ogólnopolskiego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183879" y="2743200"/>
            <a:ext cx="3429000" cy="288036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E1DB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8412480" y="2907792"/>
            <a:ext cx="2999232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1">
                <a:solidFill>
                  <a:srgbClr val="26153F"/>
                </a:solidFill>
                <a:latin typeface="Aptos Display"/>
              </a:rPr>
              <a:t>WSPÓŁPRACA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12480" y="3456432"/>
            <a:ext cx="2971800" cy="19842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050">
                <a:solidFill>
                  <a:srgbClr val="232326"/>
                </a:solidFill>
                <a:latin typeface="Aptos"/>
              </a:defRPr>
            </a:pPr>
            <a:r>
              <a:t>• koordynator ogólnopolski</a:t>
            </a:r>
          </a:p>
          <a:p>
            <a:pPr>
              <a:spcAft>
                <a:spcPts val="400"/>
              </a:spcAft>
              <a:defRPr sz="1050">
                <a:solidFill>
                  <a:srgbClr val="232326"/>
                </a:solidFill>
                <a:latin typeface="Aptos"/>
              </a:defRPr>
            </a:pPr>
            <a:r>
              <a:t>• ksiądz współpracujący</a:t>
            </a:r>
          </a:p>
          <a:p>
            <a:pPr>
              <a:spcAft>
                <a:spcPts val="400"/>
              </a:spcAft>
              <a:defRPr sz="1050">
                <a:solidFill>
                  <a:srgbClr val="232326"/>
                </a:solidFill>
                <a:latin typeface="Aptos"/>
              </a:defRPr>
            </a:pPr>
            <a:r>
              <a:t>• koordynator medialny</a:t>
            </a:r>
          </a:p>
          <a:p>
            <a:pPr>
              <a:spcAft>
                <a:spcPts val="400"/>
              </a:spcAft>
              <a:defRPr sz="1050">
                <a:solidFill>
                  <a:srgbClr val="232326"/>
                </a:solidFill>
                <a:latin typeface="Aptos"/>
              </a:defRPr>
            </a:pPr>
            <a:r>
              <a:t>• koordynatorzy oddziałowi</a:t>
            </a:r>
          </a:p>
          <a:p>
            <a:pPr>
              <a:spcAft>
                <a:spcPts val="400"/>
              </a:spcAft>
              <a:defRPr sz="1050">
                <a:solidFill>
                  <a:srgbClr val="232326"/>
                </a:solidFill>
                <a:latin typeface="Aptos"/>
              </a:defRPr>
            </a:pPr>
            <a:r>
              <a:t>• proboszczowie i duszpasterze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66928" y="6510528"/>
            <a:ext cx="11018520" cy="10972"/>
          </a:xfrm>
          <a:prstGeom prst="rect">
            <a:avLst/>
          </a:prstGeom>
          <a:solidFill>
            <a:srgbClr val="EBE6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566928" y="6565392"/>
            <a:ext cx="82296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750">
                <a:solidFill>
                  <a:srgbClr val="69636D"/>
                </a:solidFill>
                <a:latin typeface="Aptos"/>
              </a:rPr>
              <a:t>Katolickie Stowarzyszenie Młodzieży • IX edycja „Polak z Sercem”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4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713232"/>
          </a:xfrm>
          <a:prstGeom prst="rect">
            <a:avLst/>
          </a:prstGeom>
          <a:solidFill>
            <a:srgbClr val="2615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502920" y="640080"/>
            <a:ext cx="1005840" cy="50292"/>
          </a:xfrm>
          <a:prstGeom prst="rect">
            <a:avLst/>
          </a:prstGeom>
          <a:solidFill>
            <a:srgbClr val="F1B2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424885" y="173736"/>
            <a:ext cx="786384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1" dirty="0">
                <a:solidFill>
                  <a:srgbClr val="F1B200"/>
                </a:solidFill>
                <a:latin typeface="Aptos"/>
              </a:rPr>
              <a:t>STRUKTURA AKCJI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155680" y="164592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CDC3D2"/>
                </a:solidFill>
                <a:latin typeface="Aptos"/>
              </a:rPr>
              <a:t>11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66928" y="1078992"/>
            <a:ext cx="2057400" cy="502920"/>
          </a:xfrm>
          <a:prstGeom prst="roundRect">
            <a:avLst/>
          </a:prstGeom>
          <a:solidFill>
            <a:srgbClr val="F1B2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685800" y="1197864"/>
            <a:ext cx="1828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Aptos"/>
              </a:rPr>
              <a:t>KOORDYNATOR MEDIALNY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6928" y="1783080"/>
            <a:ext cx="10972800" cy="6583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26153F"/>
                </a:solidFill>
                <a:latin typeface="Aptos Display"/>
              </a:rPr>
              <a:t>Koordynator mediów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6928" y="244144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300">
                <a:solidFill>
                  <a:srgbClr val="69636D"/>
                </a:solidFill>
                <a:latin typeface="Aptos"/>
              </a:rPr>
              <a:t>Osoba, która sprawia, że ludzie wiedzą, gdzie, kiedy i jak można pomóc.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66928" y="2743200"/>
            <a:ext cx="3703320" cy="2880360"/>
          </a:xfrm>
          <a:prstGeom prst="roundRect">
            <a:avLst/>
          </a:prstGeom>
          <a:solidFill>
            <a:srgbClr val="2615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822960" y="3063240"/>
            <a:ext cx="32004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1">
                <a:solidFill>
                  <a:srgbClr val="F1B200"/>
                </a:solidFill>
                <a:latin typeface="Aptos"/>
              </a:rPr>
              <a:t>PO CO TA ROLA?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3520440"/>
            <a:ext cx="312450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 b="1">
                <a:solidFill>
                  <a:srgbClr val="FFFFFF"/>
                </a:solidFill>
                <a:latin typeface="Aptos"/>
              </a:defRPr>
            </a:pPr>
            <a:r>
              <a:rPr dirty="0" err="1"/>
              <a:t>Buduje</a:t>
            </a:r>
            <a:r>
              <a:rPr dirty="0"/>
              <a:t> </a:t>
            </a:r>
            <a:r>
              <a:rPr dirty="0" err="1"/>
              <a:t>widoczność</a:t>
            </a:r>
            <a:r>
              <a:rPr dirty="0"/>
              <a:t> akcji </a:t>
            </a:r>
            <a:endParaRPr lang="pl-PL" dirty="0"/>
          </a:p>
          <a:p>
            <a:pPr>
              <a:defRPr sz="1500" b="1">
                <a:solidFill>
                  <a:srgbClr val="FFFFFF"/>
                </a:solidFill>
                <a:latin typeface="Aptos"/>
              </a:defRPr>
            </a:pPr>
            <a:r>
              <a:rPr dirty="0"/>
              <a:t>w diecezji i </a:t>
            </a:r>
            <a:r>
              <a:rPr dirty="0" err="1"/>
              <a:t>pomaga</a:t>
            </a:r>
            <a:r>
              <a:rPr dirty="0"/>
              <a:t> </a:t>
            </a:r>
            <a:r>
              <a:rPr dirty="0" err="1"/>
              <a:t>zamienić</a:t>
            </a:r>
            <a:r>
              <a:rPr dirty="0"/>
              <a:t> </a:t>
            </a:r>
            <a:r>
              <a:rPr dirty="0" err="1"/>
              <a:t>działania</a:t>
            </a:r>
            <a:r>
              <a:rPr dirty="0"/>
              <a:t> </a:t>
            </a:r>
            <a:r>
              <a:rPr dirty="0" err="1"/>
              <a:t>lokalne</a:t>
            </a:r>
            <a:r>
              <a:rPr dirty="0"/>
              <a:t> w </a:t>
            </a:r>
            <a:r>
              <a:rPr dirty="0" err="1"/>
              <a:t>czytelną</a:t>
            </a:r>
            <a:r>
              <a:rPr dirty="0"/>
              <a:t>, </a:t>
            </a:r>
            <a:r>
              <a:rPr dirty="0" err="1"/>
              <a:t>spójną</a:t>
            </a:r>
            <a:r>
              <a:rPr dirty="0"/>
              <a:t> </a:t>
            </a:r>
            <a:r>
              <a:rPr dirty="0" err="1"/>
              <a:t>komunikację</a:t>
            </a:r>
            <a:r>
              <a:rPr dirty="0"/>
              <a:t>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526280" y="2743200"/>
            <a:ext cx="3429000" cy="288036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E1DB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4754880" y="2907792"/>
            <a:ext cx="2999232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1">
                <a:solidFill>
                  <a:srgbClr val="26153F"/>
                </a:solidFill>
                <a:latin typeface="Aptos Display"/>
              </a:rPr>
              <a:t>NAJWAŻNIEJSZE ZADANIA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754880" y="3456432"/>
            <a:ext cx="2971800" cy="19842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050">
                <a:solidFill>
                  <a:srgbClr val="232326"/>
                </a:solidFill>
                <a:latin typeface="Aptos"/>
              </a:defRPr>
            </a:pPr>
            <a:r>
              <a:t>• przygotowuje i przekazuje materiały promocyjne</a:t>
            </a:r>
          </a:p>
          <a:p>
            <a:pPr>
              <a:spcAft>
                <a:spcPts val="400"/>
              </a:spcAft>
              <a:defRPr sz="1050">
                <a:solidFill>
                  <a:srgbClr val="232326"/>
                </a:solidFill>
                <a:latin typeface="Aptos"/>
              </a:defRPr>
            </a:pPr>
            <a:r>
              <a:t>• współpracuje z mediami diecezjalnymi i lokalnymi</a:t>
            </a:r>
          </a:p>
          <a:p>
            <a:pPr>
              <a:spcAft>
                <a:spcPts val="400"/>
              </a:spcAft>
              <a:defRPr sz="1050">
                <a:solidFill>
                  <a:srgbClr val="232326"/>
                </a:solidFill>
                <a:latin typeface="Aptos"/>
              </a:defRPr>
            </a:pPr>
            <a:r>
              <a:t>• zbiera zdjęcia, materiały filmowe i informacje z parafii</a:t>
            </a:r>
          </a:p>
          <a:p>
            <a:pPr>
              <a:spcAft>
                <a:spcPts val="400"/>
              </a:spcAft>
              <a:defRPr sz="1050">
                <a:solidFill>
                  <a:srgbClr val="232326"/>
                </a:solidFill>
                <a:latin typeface="Aptos"/>
              </a:defRPr>
            </a:pPr>
            <a:r>
              <a:t>• pilnuje spójnego języka i identyfikacji akcji</a:t>
            </a:r>
          </a:p>
          <a:p>
            <a:pPr>
              <a:spcAft>
                <a:spcPts val="400"/>
              </a:spcAft>
              <a:defRPr sz="1050">
                <a:solidFill>
                  <a:srgbClr val="232326"/>
                </a:solidFill>
                <a:latin typeface="Aptos"/>
              </a:defRPr>
            </a:pPr>
            <a:r>
              <a:t>• promuje konkretne punkty zbiórki i możliwości wsparcia</a:t>
            </a:r>
          </a:p>
          <a:p>
            <a:pPr>
              <a:spcAft>
                <a:spcPts val="400"/>
              </a:spcAft>
              <a:defRPr sz="1050">
                <a:solidFill>
                  <a:srgbClr val="232326"/>
                </a:solidFill>
                <a:latin typeface="Aptos"/>
              </a:defRPr>
            </a:pPr>
            <a:r>
              <a:t>• przekazuje materiały do komunikacji ogólnopolskiej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183879" y="2743200"/>
            <a:ext cx="3429000" cy="288036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E1DB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8412480" y="2907792"/>
            <a:ext cx="2999232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1">
                <a:solidFill>
                  <a:srgbClr val="26153F"/>
                </a:solidFill>
                <a:latin typeface="Aptos Display"/>
              </a:rPr>
              <a:t>WSPÓŁPRACA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12480" y="3456432"/>
            <a:ext cx="2971800" cy="19842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050">
                <a:solidFill>
                  <a:srgbClr val="232326"/>
                </a:solidFill>
                <a:latin typeface="Aptos"/>
              </a:defRPr>
            </a:pPr>
            <a:r>
              <a:t>• koordynator diecezjalny</a:t>
            </a:r>
          </a:p>
          <a:p>
            <a:pPr>
              <a:spcAft>
                <a:spcPts val="400"/>
              </a:spcAft>
              <a:defRPr sz="1050">
                <a:solidFill>
                  <a:srgbClr val="232326"/>
                </a:solidFill>
                <a:latin typeface="Aptos"/>
              </a:defRPr>
            </a:pPr>
            <a:r>
              <a:t>• koordynator ogólnopolski / rzecznik</a:t>
            </a:r>
          </a:p>
          <a:p>
            <a:pPr>
              <a:spcAft>
                <a:spcPts val="400"/>
              </a:spcAft>
              <a:defRPr sz="1050">
                <a:solidFill>
                  <a:srgbClr val="232326"/>
                </a:solidFill>
                <a:latin typeface="Aptos"/>
              </a:defRPr>
            </a:pPr>
            <a:r>
              <a:t>• parafie i oddziały</a:t>
            </a:r>
          </a:p>
          <a:p>
            <a:pPr>
              <a:spcAft>
                <a:spcPts val="400"/>
              </a:spcAft>
              <a:defRPr sz="1050">
                <a:solidFill>
                  <a:srgbClr val="232326"/>
                </a:solidFill>
                <a:latin typeface="Aptos"/>
              </a:defRPr>
            </a:pPr>
            <a:r>
              <a:t>• wolontariusze dokumentujący działania</a:t>
            </a:r>
          </a:p>
          <a:p>
            <a:pPr>
              <a:spcAft>
                <a:spcPts val="400"/>
              </a:spcAft>
              <a:defRPr sz="1050">
                <a:solidFill>
                  <a:srgbClr val="232326"/>
                </a:solidFill>
                <a:latin typeface="Aptos"/>
              </a:defRPr>
            </a:pPr>
            <a:r>
              <a:t>• media diecezjalne i lokalne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66928" y="6510528"/>
            <a:ext cx="11018520" cy="10972"/>
          </a:xfrm>
          <a:prstGeom prst="rect">
            <a:avLst/>
          </a:prstGeom>
          <a:solidFill>
            <a:srgbClr val="EBE6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566928" y="6565392"/>
            <a:ext cx="82296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750">
                <a:solidFill>
                  <a:srgbClr val="69636D"/>
                </a:solidFill>
                <a:latin typeface="Aptos"/>
              </a:rPr>
              <a:t>Katolickie Stowarzyszenie Młodzieży • IX edycja „Polak z Sercem”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4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713232"/>
          </a:xfrm>
          <a:prstGeom prst="rect">
            <a:avLst/>
          </a:prstGeom>
          <a:solidFill>
            <a:srgbClr val="2615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502920" y="640080"/>
            <a:ext cx="1005840" cy="50292"/>
          </a:xfrm>
          <a:prstGeom prst="rect">
            <a:avLst/>
          </a:prstGeom>
          <a:solidFill>
            <a:srgbClr val="F1B2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338328" y="173736"/>
            <a:ext cx="786384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1" dirty="0">
                <a:solidFill>
                  <a:srgbClr val="F1B200"/>
                </a:solidFill>
                <a:latin typeface="Aptos"/>
              </a:rPr>
              <a:t>STRUKTURA AKCJI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155680" y="164592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CDC3D2"/>
                </a:solidFill>
                <a:latin typeface="Aptos"/>
              </a:rPr>
              <a:t>12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66928" y="1078992"/>
            <a:ext cx="2057400" cy="502920"/>
          </a:xfrm>
          <a:prstGeom prst="roundRect">
            <a:avLst/>
          </a:prstGeom>
          <a:solidFill>
            <a:srgbClr val="377D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685800" y="1197864"/>
            <a:ext cx="1828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Aptos"/>
              </a:rPr>
              <a:t>KSIĄDZ WSPÓŁPRACUJĄCY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6928" y="1783080"/>
            <a:ext cx="10972800" cy="6583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26153F"/>
                </a:solidFill>
                <a:latin typeface="Aptos Display"/>
              </a:rPr>
              <a:t>Ksiądz współpracujący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6928" y="244144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300">
                <a:solidFill>
                  <a:srgbClr val="69636D"/>
                </a:solidFill>
                <a:latin typeface="Aptos"/>
              </a:rPr>
              <a:t>Osoba, która pomaga otworzyć drogę do parafii i duszpasterzy.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66928" y="2743200"/>
            <a:ext cx="3703320" cy="2880360"/>
          </a:xfrm>
          <a:prstGeom prst="roundRect">
            <a:avLst/>
          </a:prstGeom>
          <a:solidFill>
            <a:srgbClr val="2615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822960" y="3063240"/>
            <a:ext cx="32004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1">
                <a:solidFill>
                  <a:srgbClr val="F1B200"/>
                </a:solidFill>
                <a:latin typeface="Aptos"/>
              </a:rPr>
              <a:t>PO CO TA ROLA?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3520440"/>
            <a:ext cx="272810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 b="1">
                <a:solidFill>
                  <a:srgbClr val="FFFFFF"/>
                </a:solidFill>
                <a:latin typeface="Aptos"/>
              </a:defRPr>
            </a:pPr>
            <a:r>
              <a:rPr dirty="0"/>
              <a:t>Nie </a:t>
            </a:r>
            <a:r>
              <a:rPr dirty="0" err="1"/>
              <a:t>przejmuje</a:t>
            </a:r>
            <a:r>
              <a:rPr dirty="0"/>
              <a:t> organizacji </a:t>
            </a:r>
            <a:r>
              <a:rPr dirty="0" err="1"/>
              <a:t>całej</a:t>
            </a:r>
            <a:r>
              <a:rPr dirty="0"/>
              <a:t> akcji. </a:t>
            </a:r>
            <a:r>
              <a:rPr dirty="0" err="1"/>
              <a:t>Pomaga</a:t>
            </a:r>
            <a:r>
              <a:rPr dirty="0"/>
              <a:t> jej </a:t>
            </a:r>
            <a:r>
              <a:rPr dirty="0" err="1"/>
              <a:t>wejść</a:t>
            </a:r>
            <a:r>
              <a:rPr dirty="0"/>
              <a:t> do parafii, </a:t>
            </a:r>
            <a:r>
              <a:rPr dirty="0" err="1"/>
              <a:t>nawiązać</a:t>
            </a:r>
            <a:r>
              <a:rPr dirty="0"/>
              <a:t> </a:t>
            </a:r>
            <a:r>
              <a:rPr dirty="0" err="1"/>
              <a:t>kontakty</a:t>
            </a:r>
            <a:r>
              <a:rPr dirty="0"/>
              <a:t> i </a:t>
            </a:r>
            <a:r>
              <a:rPr dirty="0" err="1"/>
              <a:t>zbudować</a:t>
            </a:r>
            <a:r>
              <a:rPr dirty="0"/>
              <a:t> </a:t>
            </a:r>
            <a:r>
              <a:rPr dirty="0" err="1"/>
              <a:t>zaufanie</a:t>
            </a:r>
            <a:r>
              <a:rPr dirty="0"/>
              <a:t> </a:t>
            </a:r>
            <a:r>
              <a:rPr dirty="0" err="1"/>
              <a:t>potrzebne</a:t>
            </a:r>
            <a:r>
              <a:rPr dirty="0"/>
              <a:t> do </a:t>
            </a:r>
            <a:r>
              <a:rPr dirty="0" err="1"/>
              <a:t>sprawnego</a:t>
            </a:r>
            <a:r>
              <a:rPr dirty="0"/>
              <a:t> </a:t>
            </a:r>
            <a:r>
              <a:rPr dirty="0" err="1"/>
              <a:t>działania</a:t>
            </a:r>
            <a:r>
              <a:rPr dirty="0"/>
              <a:t>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526280" y="2743200"/>
            <a:ext cx="3429000" cy="288036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E1DB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4754880" y="2907792"/>
            <a:ext cx="2999232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1">
                <a:solidFill>
                  <a:srgbClr val="26153F"/>
                </a:solidFill>
                <a:latin typeface="Aptos Display"/>
              </a:rPr>
              <a:t>NAJWAŻNIEJSZE ZADANIA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754880" y="3456432"/>
            <a:ext cx="2971800" cy="19842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050">
                <a:solidFill>
                  <a:srgbClr val="232326"/>
                </a:solidFill>
                <a:latin typeface="Aptos"/>
              </a:defRPr>
            </a:pPr>
            <a:r>
              <a:t>• nawiązuje kontakt z proboszczami i duszpasterzami</a:t>
            </a:r>
          </a:p>
          <a:p>
            <a:pPr>
              <a:spcAft>
                <a:spcPts val="400"/>
              </a:spcAft>
              <a:defRPr sz="1050">
                <a:solidFill>
                  <a:srgbClr val="232326"/>
                </a:solidFill>
                <a:latin typeface="Aptos"/>
              </a:defRPr>
            </a:pPr>
            <a:r>
              <a:t>• przedstawia parafiom ideę i zasady akcji</a:t>
            </a:r>
          </a:p>
          <a:p>
            <a:pPr>
              <a:spcAft>
                <a:spcPts val="400"/>
              </a:spcAft>
              <a:defRPr sz="1050">
                <a:solidFill>
                  <a:srgbClr val="232326"/>
                </a:solidFill>
                <a:latin typeface="Aptos"/>
              </a:defRPr>
            </a:pPr>
            <a:r>
              <a:t>• pomaga pozyskiwać konkretne miejsca zbiórki</a:t>
            </a:r>
          </a:p>
          <a:p>
            <a:pPr>
              <a:spcAft>
                <a:spcPts val="400"/>
              </a:spcAft>
              <a:defRPr sz="1050">
                <a:solidFill>
                  <a:srgbClr val="232326"/>
                </a:solidFill>
                <a:latin typeface="Aptos"/>
              </a:defRPr>
            </a:pPr>
            <a:r>
              <a:t>• wspiera koordynatora diecezjalnego w kontakcie z parafiami</a:t>
            </a:r>
          </a:p>
          <a:p>
            <a:pPr>
              <a:spcAft>
                <a:spcPts val="400"/>
              </a:spcAft>
              <a:defRPr sz="1050">
                <a:solidFill>
                  <a:srgbClr val="232326"/>
                </a:solidFill>
                <a:latin typeface="Aptos"/>
              </a:defRPr>
            </a:pPr>
            <a:r>
              <a:t>• pomaga ustalić termin i formę działania w parafii</a:t>
            </a:r>
          </a:p>
          <a:p>
            <a:pPr>
              <a:spcAft>
                <a:spcPts val="400"/>
              </a:spcAft>
              <a:defRPr sz="1050">
                <a:solidFill>
                  <a:srgbClr val="232326"/>
                </a:solidFill>
                <a:latin typeface="Aptos"/>
              </a:defRPr>
            </a:pPr>
            <a:r>
              <a:t>• wspiera akcję duszpastersko i organizacyjnie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183879" y="2743200"/>
            <a:ext cx="3429000" cy="288036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E1DB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8412480" y="2907792"/>
            <a:ext cx="2999232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1">
                <a:solidFill>
                  <a:srgbClr val="26153F"/>
                </a:solidFill>
                <a:latin typeface="Aptos Display"/>
              </a:rPr>
              <a:t>WSPÓŁPRACA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12480" y="3456432"/>
            <a:ext cx="2971800" cy="19842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050">
                <a:solidFill>
                  <a:srgbClr val="232326"/>
                </a:solidFill>
                <a:latin typeface="Aptos"/>
              </a:defRPr>
            </a:pPr>
            <a:r>
              <a:t>• koordynator diecezjalny</a:t>
            </a:r>
          </a:p>
          <a:p>
            <a:pPr>
              <a:spcAft>
                <a:spcPts val="400"/>
              </a:spcAft>
              <a:defRPr sz="1050">
                <a:solidFill>
                  <a:srgbClr val="232326"/>
                </a:solidFill>
                <a:latin typeface="Aptos"/>
              </a:defRPr>
            </a:pPr>
            <a:r>
              <a:t>• proboszczowie i duszpasterze</a:t>
            </a:r>
          </a:p>
          <a:p>
            <a:pPr>
              <a:spcAft>
                <a:spcPts val="400"/>
              </a:spcAft>
              <a:defRPr sz="1050">
                <a:solidFill>
                  <a:srgbClr val="232326"/>
                </a:solidFill>
                <a:latin typeface="Aptos"/>
              </a:defRPr>
            </a:pPr>
            <a:r>
              <a:t>• koordynatorzy oddziałowi</a:t>
            </a:r>
          </a:p>
          <a:p>
            <a:pPr>
              <a:spcAft>
                <a:spcPts val="400"/>
              </a:spcAft>
              <a:defRPr sz="1050">
                <a:solidFill>
                  <a:srgbClr val="232326"/>
                </a:solidFill>
                <a:latin typeface="Aptos"/>
              </a:defRPr>
            </a:pPr>
            <a:r>
              <a:t>• wolontariusze KSM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66928" y="6510528"/>
            <a:ext cx="11018520" cy="10972"/>
          </a:xfrm>
          <a:prstGeom prst="rect">
            <a:avLst/>
          </a:prstGeom>
          <a:solidFill>
            <a:srgbClr val="EBE6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566928" y="6565392"/>
            <a:ext cx="82296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750">
                <a:solidFill>
                  <a:srgbClr val="69636D"/>
                </a:solidFill>
                <a:latin typeface="Aptos"/>
              </a:rPr>
              <a:t>Katolickie Stowarzyszenie Młodzieży • IX edycja „Polak z Sercem”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4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713232"/>
          </a:xfrm>
          <a:prstGeom prst="rect">
            <a:avLst/>
          </a:prstGeom>
          <a:solidFill>
            <a:srgbClr val="2615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502920" y="640080"/>
            <a:ext cx="1005840" cy="50292"/>
          </a:xfrm>
          <a:prstGeom prst="rect">
            <a:avLst/>
          </a:prstGeom>
          <a:solidFill>
            <a:srgbClr val="F1B2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407130" y="173736"/>
            <a:ext cx="786384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1" dirty="0">
                <a:solidFill>
                  <a:srgbClr val="F1B200"/>
                </a:solidFill>
                <a:latin typeface="Aptos"/>
              </a:rPr>
              <a:t>STRUKTURA AKCJI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155680" y="164592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CDC3D2"/>
                </a:solidFill>
                <a:latin typeface="Aptos"/>
              </a:rPr>
              <a:t>13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66928" y="1078992"/>
            <a:ext cx="2057400" cy="502920"/>
          </a:xfrm>
          <a:prstGeom prst="roundRect">
            <a:avLst/>
          </a:prstGeom>
          <a:solidFill>
            <a:srgbClr val="C615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685800" y="1197864"/>
            <a:ext cx="1828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Aptos"/>
              </a:rPr>
              <a:t>KOORDYNATOR ODDZIAŁOWY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6928" y="1783080"/>
            <a:ext cx="10972800" cy="6583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26153F"/>
                </a:solidFill>
                <a:latin typeface="Aptos Display"/>
              </a:rPr>
              <a:t>Koordynator oddziałowy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6928" y="244144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300">
                <a:solidFill>
                  <a:srgbClr val="69636D"/>
                </a:solidFill>
                <a:latin typeface="Aptos"/>
              </a:rPr>
              <a:t>Osoba odpowiedzialna za lokalne wykonanie akcji — punkt zbiórki musi działać sprawnie i punktualnie.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66928" y="2743200"/>
            <a:ext cx="3703320" cy="2880360"/>
          </a:xfrm>
          <a:prstGeom prst="roundRect">
            <a:avLst/>
          </a:prstGeom>
          <a:solidFill>
            <a:srgbClr val="2615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822960" y="3063240"/>
            <a:ext cx="32004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1">
                <a:solidFill>
                  <a:srgbClr val="F1B200"/>
                </a:solidFill>
                <a:latin typeface="Aptos"/>
              </a:rPr>
              <a:t>PO CO TA ROLA?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3520440"/>
            <a:ext cx="287902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 b="1">
                <a:solidFill>
                  <a:srgbClr val="FFFFFF"/>
                </a:solidFill>
                <a:latin typeface="Aptos"/>
              </a:defRPr>
            </a:pPr>
            <a:r>
              <a:rPr dirty="0" err="1"/>
              <a:t>Organizuje</a:t>
            </a:r>
            <a:r>
              <a:rPr dirty="0"/>
              <a:t> </a:t>
            </a:r>
            <a:r>
              <a:rPr dirty="0" err="1"/>
              <a:t>akcję</a:t>
            </a:r>
            <a:r>
              <a:rPr dirty="0"/>
              <a:t> w </a:t>
            </a:r>
            <a:r>
              <a:rPr dirty="0" err="1"/>
              <a:t>konkretnej</a:t>
            </a:r>
            <a:r>
              <a:rPr dirty="0"/>
              <a:t> parafii, </a:t>
            </a:r>
            <a:r>
              <a:rPr dirty="0" err="1"/>
              <a:t>miejscowości</a:t>
            </a:r>
            <a:r>
              <a:rPr dirty="0"/>
              <a:t> lub </a:t>
            </a:r>
            <a:r>
              <a:rPr dirty="0" err="1"/>
              <a:t>oddziale</a:t>
            </a:r>
            <a:r>
              <a:rPr dirty="0"/>
              <a:t> KSM i jest </a:t>
            </a:r>
            <a:r>
              <a:rPr dirty="0" err="1"/>
              <a:t>pierwszym</a:t>
            </a:r>
            <a:r>
              <a:rPr dirty="0"/>
              <a:t> </a:t>
            </a:r>
            <a:r>
              <a:rPr dirty="0" err="1"/>
              <a:t>kontaktem</a:t>
            </a:r>
            <a:r>
              <a:rPr dirty="0"/>
              <a:t> dla </a:t>
            </a:r>
            <a:r>
              <a:rPr dirty="0" err="1"/>
              <a:t>lokalnych</a:t>
            </a:r>
            <a:r>
              <a:rPr dirty="0"/>
              <a:t> </a:t>
            </a:r>
            <a:r>
              <a:rPr dirty="0" err="1"/>
              <a:t>wolontariuszy</a:t>
            </a:r>
            <a:r>
              <a:rPr dirty="0"/>
              <a:t>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526280" y="2743200"/>
            <a:ext cx="3429000" cy="288036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E1DB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4754880" y="2907792"/>
            <a:ext cx="2999232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1">
                <a:solidFill>
                  <a:srgbClr val="26153F"/>
                </a:solidFill>
                <a:latin typeface="Aptos Display"/>
              </a:rPr>
              <a:t>NAJWAŻNIEJSZE ZADANIA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754880" y="3456432"/>
            <a:ext cx="2971800" cy="19842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050">
                <a:solidFill>
                  <a:srgbClr val="232326"/>
                </a:solidFill>
                <a:latin typeface="Aptos"/>
              </a:defRPr>
            </a:pPr>
            <a:r>
              <a:t>• ustala z parafią miejsce i termin zbiórki</a:t>
            </a:r>
          </a:p>
          <a:p>
            <a:pPr>
              <a:spcAft>
                <a:spcPts val="400"/>
              </a:spcAft>
              <a:defRPr sz="1050">
                <a:solidFill>
                  <a:srgbClr val="232326"/>
                </a:solidFill>
                <a:latin typeface="Aptos"/>
              </a:defRPr>
            </a:pPr>
            <a:r>
              <a:t>• organizuje grafik i zespół wolontariuszy</a:t>
            </a:r>
          </a:p>
          <a:p>
            <a:pPr>
              <a:spcAft>
                <a:spcPts val="400"/>
              </a:spcAft>
              <a:defRPr sz="1050">
                <a:solidFill>
                  <a:srgbClr val="232326"/>
                </a:solidFill>
                <a:latin typeface="Aptos"/>
              </a:defRPr>
            </a:pPr>
            <a:r>
              <a:t>• pilnuje oznakowania i materiałów w punkcie</a:t>
            </a:r>
          </a:p>
          <a:p>
            <a:pPr>
              <a:spcAft>
                <a:spcPts val="400"/>
              </a:spcAft>
              <a:defRPr sz="1050">
                <a:solidFill>
                  <a:srgbClr val="232326"/>
                </a:solidFill>
                <a:latin typeface="Aptos"/>
              </a:defRPr>
            </a:pPr>
            <a:r>
              <a:t>• koordynuje zbiórkę darów i/lub kwestę</a:t>
            </a:r>
          </a:p>
          <a:p>
            <a:pPr>
              <a:spcAft>
                <a:spcPts val="400"/>
              </a:spcAft>
              <a:defRPr sz="1050">
                <a:solidFill>
                  <a:srgbClr val="232326"/>
                </a:solidFill>
                <a:latin typeface="Aptos"/>
              </a:defRPr>
            </a:pPr>
            <a:r>
              <a:t>• przekazuje informacje o wynikach i potrzebach</a:t>
            </a:r>
          </a:p>
          <a:p>
            <a:pPr>
              <a:spcAft>
                <a:spcPts val="400"/>
              </a:spcAft>
              <a:defRPr sz="1050">
                <a:solidFill>
                  <a:srgbClr val="232326"/>
                </a:solidFill>
                <a:latin typeface="Aptos"/>
              </a:defRPr>
            </a:pPr>
            <a:r>
              <a:t>• współpracuje przy przygotowaniu darów do odbioru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183879" y="2743200"/>
            <a:ext cx="3429000" cy="288036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E1DB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8412480" y="2907792"/>
            <a:ext cx="2999232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1">
                <a:solidFill>
                  <a:srgbClr val="26153F"/>
                </a:solidFill>
                <a:latin typeface="Aptos Display"/>
              </a:rPr>
              <a:t>WSPÓŁPRACA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12480" y="3456432"/>
            <a:ext cx="2971800" cy="19842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050">
                <a:solidFill>
                  <a:srgbClr val="232326"/>
                </a:solidFill>
                <a:latin typeface="Aptos"/>
              </a:defRPr>
            </a:pPr>
            <a:r>
              <a:t>• koordynator diecezjalny</a:t>
            </a:r>
          </a:p>
          <a:p>
            <a:pPr>
              <a:spcAft>
                <a:spcPts val="400"/>
              </a:spcAft>
              <a:defRPr sz="1050">
                <a:solidFill>
                  <a:srgbClr val="232326"/>
                </a:solidFill>
                <a:latin typeface="Aptos"/>
              </a:defRPr>
            </a:pPr>
            <a:r>
              <a:t>• ksiądz / parafia</a:t>
            </a:r>
          </a:p>
          <a:p>
            <a:pPr>
              <a:spcAft>
                <a:spcPts val="400"/>
              </a:spcAft>
              <a:defRPr sz="1050">
                <a:solidFill>
                  <a:srgbClr val="232326"/>
                </a:solidFill>
                <a:latin typeface="Aptos"/>
              </a:defRPr>
            </a:pPr>
            <a:r>
              <a:t>• koordynator medialny</a:t>
            </a:r>
          </a:p>
          <a:p>
            <a:pPr>
              <a:spcAft>
                <a:spcPts val="400"/>
              </a:spcAft>
              <a:defRPr sz="1050">
                <a:solidFill>
                  <a:srgbClr val="232326"/>
                </a:solidFill>
                <a:latin typeface="Aptos"/>
              </a:defRPr>
            </a:pPr>
            <a:r>
              <a:t>• wolontariusze</a:t>
            </a:r>
          </a:p>
          <a:p>
            <a:pPr>
              <a:spcAft>
                <a:spcPts val="400"/>
              </a:spcAft>
              <a:defRPr sz="1050">
                <a:solidFill>
                  <a:srgbClr val="232326"/>
                </a:solidFill>
                <a:latin typeface="Aptos"/>
              </a:defRPr>
            </a:pPr>
            <a:r>
              <a:t>• lokalni darczyńcy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66928" y="6510528"/>
            <a:ext cx="11018520" cy="10972"/>
          </a:xfrm>
          <a:prstGeom prst="rect">
            <a:avLst/>
          </a:prstGeom>
          <a:solidFill>
            <a:srgbClr val="EBE6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566928" y="6565392"/>
            <a:ext cx="82296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750">
                <a:solidFill>
                  <a:srgbClr val="69636D"/>
                </a:solidFill>
                <a:latin typeface="Aptos"/>
              </a:rPr>
              <a:t>Katolickie Stowarzyszenie Młodzieży • IX edycja „Polak z Sercem”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4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713232"/>
          </a:xfrm>
          <a:prstGeom prst="rect">
            <a:avLst/>
          </a:prstGeom>
          <a:solidFill>
            <a:srgbClr val="2615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502920" y="640080"/>
            <a:ext cx="1005840" cy="50292"/>
          </a:xfrm>
          <a:prstGeom prst="rect">
            <a:avLst/>
          </a:prstGeom>
          <a:solidFill>
            <a:srgbClr val="F1B2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338328" y="173736"/>
            <a:ext cx="786384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1" dirty="0">
                <a:solidFill>
                  <a:srgbClr val="F1B200"/>
                </a:solidFill>
                <a:latin typeface="Aptos"/>
              </a:rPr>
              <a:t>STRUKTURA AKCJI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155680" y="164592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CDC3D2"/>
                </a:solidFill>
                <a:latin typeface="Aptos"/>
              </a:rPr>
              <a:t>14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66928" y="1078992"/>
            <a:ext cx="2057400" cy="502920"/>
          </a:xfrm>
          <a:prstGeom prst="roundRect">
            <a:avLst/>
          </a:prstGeom>
          <a:solidFill>
            <a:srgbClr val="2615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685800" y="1197864"/>
            <a:ext cx="1828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Aptos"/>
              </a:rPr>
              <a:t>WOLONTARIUSZ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6928" y="1783080"/>
            <a:ext cx="10972800" cy="6583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26153F"/>
                </a:solidFill>
                <a:latin typeface="Aptos Display"/>
              </a:rPr>
              <a:t>Wolontariusz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6928" y="244144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300">
                <a:solidFill>
                  <a:srgbClr val="69636D"/>
                </a:solidFill>
                <a:latin typeface="Aptos"/>
              </a:rPr>
              <a:t>Osoba, która zamienia plan w realną pomoc.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66928" y="2743200"/>
            <a:ext cx="3703320" cy="2880360"/>
          </a:xfrm>
          <a:prstGeom prst="roundRect">
            <a:avLst/>
          </a:prstGeom>
          <a:solidFill>
            <a:srgbClr val="2615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822960" y="3063240"/>
            <a:ext cx="32004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1">
                <a:solidFill>
                  <a:srgbClr val="F1B200"/>
                </a:solidFill>
                <a:latin typeface="Aptos"/>
              </a:rPr>
              <a:t>PO CO TA ROLA?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3520440"/>
            <a:ext cx="2808007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 b="1">
                <a:solidFill>
                  <a:srgbClr val="FFFFFF"/>
                </a:solidFill>
                <a:latin typeface="Aptos"/>
              </a:defRPr>
            </a:pPr>
            <a:r>
              <a:rPr dirty="0"/>
              <a:t>Jest </a:t>
            </a:r>
            <a:r>
              <a:rPr dirty="0" err="1"/>
              <a:t>twarzą</a:t>
            </a:r>
            <a:r>
              <a:rPr dirty="0"/>
              <a:t> akcji w </a:t>
            </a:r>
            <a:r>
              <a:rPr dirty="0" err="1"/>
              <a:t>miejscu</a:t>
            </a:r>
            <a:r>
              <a:rPr dirty="0"/>
              <a:t> zbiórki. </a:t>
            </a:r>
            <a:r>
              <a:rPr dirty="0" err="1"/>
              <a:t>Pomaga</a:t>
            </a:r>
            <a:r>
              <a:rPr dirty="0"/>
              <a:t> </a:t>
            </a:r>
            <a:r>
              <a:rPr dirty="0" err="1"/>
              <a:t>darczyńcom</a:t>
            </a:r>
            <a:r>
              <a:rPr dirty="0"/>
              <a:t>, </a:t>
            </a:r>
            <a:r>
              <a:rPr dirty="0" err="1"/>
              <a:t>obsługuje</a:t>
            </a:r>
            <a:r>
              <a:rPr dirty="0"/>
              <a:t> punkt, dba o </a:t>
            </a:r>
            <a:r>
              <a:rPr dirty="0" err="1"/>
              <a:t>porządek</a:t>
            </a:r>
            <a:r>
              <a:rPr dirty="0"/>
              <a:t> i </a:t>
            </a:r>
            <a:r>
              <a:rPr dirty="0" err="1"/>
              <a:t>reprezentuje</a:t>
            </a:r>
            <a:r>
              <a:rPr dirty="0"/>
              <a:t> </a:t>
            </a:r>
            <a:r>
              <a:rPr dirty="0" err="1"/>
              <a:t>wartości</a:t>
            </a:r>
            <a:r>
              <a:rPr dirty="0"/>
              <a:t> „</a:t>
            </a:r>
            <a:r>
              <a:rPr dirty="0" err="1"/>
              <a:t>Polaka</a:t>
            </a:r>
            <a:r>
              <a:rPr dirty="0"/>
              <a:t> z Sercem”.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526280" y="2743200"/>
            <a:ext cx="3429000" cy="288036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E1DB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4754880" y="2907792"/>
            <a:ext cx="2999232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1">
                <a:solidFill>
                  <a:srgbClr val="26153F"/>
                </a:solidFill>
                <a:latin typeface="Aptos Display"/>
              </a:rPr>
              <a:t>NAJWAŻNIEJSZE ZADANIA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754880" y="3456432"/>
            <a:ext cx="2971800" cy="19842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050">
                <a:solidFill>
                  <a:srgbClr val="232326"/>
                </a:solidFill>
                <a:latin typeface="Aptos"/>
              </a:defRPr>
            </a:pPr>
            <a:r>
              <a:t>• informuje, co i gdzie można przekazać</a:t>
            </a:r>
          </a:p>
          <a:p>
            <a:pPr>
              <a:spcAft>
                <a:spcPts val="400"/>
              </a:spcAft>
              <a:defRPr sz="1050">
                <a:solidFill>
                  <a:srgbClr val="232326"/>
                </a:solidFill>
                <a:latin typeface="Aptos"/>
              </a:defRPr>
            </a:pPr>
            <a:r>
              <a:t>• przyjmuje i porządkuje dary</a:t>
            </a:r>
          </a:p>
          <a:p>
            <a:pPr>
              <a:spcAft>
                <a:spcPts val="400"/>
              </a:spcAft>
              <a:defRPr sz="1050">
                <a:solidFill>
                  <a:srgbClr val="232326"/>
                </a:solidFill>
                <a:latin typeface="Aptos"/>
              </a:defRPr>
            </a:pPr>
            <a:r>
              <a:t>• pomaga przy zbiórce publicznej</a:t>
            </a:r>
          </a:p>
          <a:p>
            <a:pPr>
              <a:spcAft>
                <a:spcPts val="400"/>
              </a:spcAft>
              <a:defRPr sz="1050">
                <a:solidFill>
                  <a:srgbClr val="232326"/>
                </a:solidFill>
                <a:latin typeface="Aptos"/>
              </a:defRPr>
            </a:pPr>
            <a:r>
              <a:t>• dba o kulturę kontaktu z darczyńcami</a:t>
            </a:r>
          </a:p>
          <a:p>
            <a:pPr>
              <a:spcAft>
                <a:spcPts val="400"/>
              </a:spcAft>
              <a:defRPr sz="1050">
                <a:solidFill>
                  <a:srgbClr val="232326"/>
                </a:solidFill>
                <a:latin typeface="Aptos"/>
              </a:defRPr>
            </a:pPr>
            <a:r>
              <a:t>• może dokumentować działania i pomagać w promocji</a:t>
            </a:r>
          </a:p>
          <a:p>
            <a:pPr>
              <a:spcAft>
                <a:spcPts val="400"/>
              </a:spcAft>
              <a:defRPr sz="1050">
                <a:solidFill>
                  <a:srgbClr val="232326"/>
                </a:solidFill>
                <a:latin typeface="Aptos"/>
              </a:defRPr>
            </a:pPr>
            <a:r>
              <a:t>• uczestniczy w przygotowaniu darów i innych działaniach organizacyjnych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183879" y="2743200"/>
            <a:ext cx="3429000" cy="288036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E1DB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8412480" y="2907792"/>
            <a:ext cx="2999232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1">
                <a:solidFill>
                  <a:srgbClr val="26153F"/>
                </a:solidFill>
                <a:latin typeface="Aptos Display"/>
              </a:rPr>
              <a:t>WSPÓŁPRACA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12480" y="3456432"/>
            <a:ext cx="2971800" cy="19842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050">
                <a:solidFill>
                  <a:srgbClr val="232326"/>
                </a:solidFill>
                <a:latin typeface="Aptos"/>
              </a:defRPr>
            </a:pPr>
            <a:r>
              <a:t>• koordynator oddziałowy</a:t>
            </a:r>
          </a:p>
          <a:p>
            <a:pPr>
              <a:spcAft>
                <a:spcPts val="400"/>
              </a:spcAft>
              <a:defRPr sz="1050">
                <a:solidFill>
                  <a:srgbClr val="232326"/>
                </a:solidFill>
                <a:latin typeface="Aptos"/>
              </a:defRPr>
            </a:pPr>
            <a:r>
              <a:t>• parafia / punkt zbiórki</a:t>
            </a:r>
          </a:p>
          <a:p>
            <a:pPr>
              <a:spcAft>
                <a:spcPts val="400"/>
              </a:spcAft>
              <a:defRPr sz="1050">
                <a:solidFill>
                  <a:srgbClr val="232326"/>
                </a:solidFill>
                <a:latin typeface="Aptos"/>
              </a:defRPr>
            </a:pPr>
            <a:r>
              <a:t>• koordynator diecezjalny</a:t>
            </a:r>
          </a:p>
          <a:p>
            <a:pPr>
              <a:spcAft>
                <a:spcPts val="400"/>
              </a:spcAft>
              <a:defRPr sz="1050">
                <a:solidFill>
                  <a:srgbClr val="232326"/>
                </a:solidFill>
                <a:latin typeface="Aptos"/>
              </a:defRPr>
            </a:pPr>
            <a:r>
              <a:t>• inni wolontariusze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66928" y="6510528"/>
            <a:ext cx="11018520" cy="10972"/>
          </a:xfrm>
          <a:prstGeom prst="rect">
            <a:avLst/>
          </a:prstGeom>
          <a:solidFill>
            <a:srgbClr val="EBE6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566928" y="6565392"/>
            <a:ext cx="82296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750">
                <a:solidFill>
                  <a:srgbClr val="69636D"/>
                </a:solidFill>
                <a:latin typeface="Aptos"/>
              </a:rPr>
              <a:t>Katolickie Stowarzyszenie Młodzieży • IX edycja „Polak z Sercem”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4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305" y="-9144"/>
            <a:ext cx="12191695" cy="713232"/>
          </a:xfrm>
          <a:prstGeom prst="rect">
            <a:avLst/>
          </a:prstGeom>
          <a:solidFill>
            <a:srgbClr val="2615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502920" y="640080"/>
            <a:ext cx="1005840" cy="50292"/>
          </a:xfrm>
          <a:prstGeom prst="rect">
            <a:avLst/>
          </a:prstGeom>
          <a:solidFill>
            <a:srgbClr val="F1B2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457200" y="182880"/>
            <a:ext cx="786384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1" dirty="0">
                <a:solidFill>
                  <a:srgbClr val="F1B200"/>
                </a:solidFill>
                <a:latin typeface="Aptos"/>
              </a:rPr>
              <a:t>WSPÓŁPRACA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155680" y="164592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CDC3D2"/>
                </a:solidFill>
                <a:latin typeface="Aptos"/>
              </a:rPr>
              <a:t>15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1024128"/>
            <a:ext cx="10972800" cy="6583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26153F"/>
                </a:solidFill>
                <a:latin typeface="Aptos Display"/>
              </a:rPr>
              <a:t>Jak te role łączą się w praktyce?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1682496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300">
                <a:solidFill>
                  <a:srgbClr val="69636D"/>
                </a:solidFill>
                <a:latin typeface="Aptos"/>
              </a:rPr>
              <a:t>Każdy ma swój zakres — ale nikt nie działa sam.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66928" y="2423160"/>
            <a:ext cx="1572768" cy="1188720"/>
          </a:xfrm>
          <a:prstGeom prst="roundRect">
            <a:avLst/>
          </a:prstGeom>
          <a:solidFill>
            <a:srgbClr val="FFFFFF"/>
          </a:solidFill>
          <a:ln>
            <a:solidFill>
              <a:srgbClr val="EBE6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58368" y="2651760"/>
            <a:ext cx="1389888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50" b="1">
                <a:solidFill>
                  <a:srgbClr val="26153F"/>
                </a:solidFill>
                <a:latin typeface="Aptos Display"/>
              </a:rPr>
              <a:t>OGÓLNOPOLSKI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3063240"/>
            <a:ext cx="1426464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50">
                <a:solidFill>
                  <a:srgbClr val="69636D"/>
                </a:solidFill>
                <a:latin typeface="Aptos"/>
              </a:rPr>
              <a:t>kierunek • standardy</a:t>
            </a:r>
          </a:p>
        </p:txBody>
      </p:sp>
      <p:sp>
        <p:nvSpPr>
          <p:cNvPr id="12" name="Chevron 11"/>
          <p:cNvSpPr/>
          <p:nvPr/>
        </p:nvSpPr>
        <p:spPr>
          <a:xfrm>
            <a:off x="2167128" y="2816352"/>
            <a:ext cx="256032" cy="320040"/>
          </a:xfrm>
          <a:prstGeom prst="chevron">
            <a:avLst/>
          </a:prstGeom>
          <a:solidFill>
            <a:srgbClr val="F1B2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ounded Rectangle 12"/>
          <p:cNvSpPr/>
          <p:nvPr/>
        </p:nvSpPr>
        <p:spPr>
          <a:xfrm>
            <a:off x="2441448" y="2423160"/>
            <a:ext cx="1572768" cy="1188720"/>
          </a:xfrm>
          <a:prstGeom prst="roundRect">
            <a:avLst/>
          </a:prstGeom>
          <a:solidFill>
            <a:srgbClr val="FFFFFF"/>
          </a:solidFill>
          <a:ln>
            <a:solidFill>
              <a:srgbClr val="EBE6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2532888" y="2651760"/>
            <a:ext cx="1389888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50" b="1">
                <a:solidFill>
                  <a:srgbClr val="26153F"/>
                </a:solidFill>
                <a:latin typeface="Aptos Display"/>
              </a:rPr>
              <a:t>DIECEZJA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514600" y="3063240"/>
            <a:ext cx="1426464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50">
                <a:solidFill>
                  <a:srgbClr val="69636D"/>
                </a:solidFill>
                <a:latin typeface="Aptos"/>
              </a:rPr>
              <a:t>plan • sieć parafii</a:t>
            </a:r>
          </a:p>
        </p:txBody>
      </p:sp>
      <p:sp>
        <p:nvSpPr>
          <p:cNvPr id="16" name="Chevron 15"/>
          <p:cNvSpPr/>
          <p:nvPr/>
        </p:nvSpPr>
        <p:spPr>
          <a:xfrm>
            <a:off x="4041648" y="2816352"/>
            <a:ext cx="256032" cy="320040"/>
          </a:xfrm>
          <a:prstGeom prst="chevron">
            <a:avLst/>
          </a:prstGeom>
          <a:solidFill>
            <a:srgbClr val="F1B2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ounded Rectangle 16"/>
          <p:cNvSpPr/>
          <p:nvPr/>
        </p:nvSpPr>
        <p:spPr>
          <a:xfrm>
            <a:off x="4315968" y="2423160"/>
            <a:ext cx="1572768" cy="1188720"/>
          </a:xfrm>
          <a:prstGeom prst="roundRect">
            <a:avLst/>
          </a:prstGeom>
          <a:solidFill>
            <a:srgbClr val="FFFFFF"/>
          </a:solidFill>
          <a:ln>
            <a:solidFill>
              <a:srgbClr val="EBE6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4407407" y="2651760"/>
            <a:ext cx="1389888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50" b="1">
                <a:solidFill>
                  <a:srgbClr val="26153F"/>
                </a:solidFill>
                <a:latin typeface="Aptos Display"/>
              </a:rPr>
              <a:t>KSIĄDZ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389120" y="3063240"/>
            <a:ext cx="1426464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50">
                <a:solidFill>
                  <a:srgbClr val="69636D"/>
                </a:solidFill>
                <a:latin typeface="Aptos"/>
              </a:rPr>
              <a:t>kontakt • zaproszenie</a:t>
            </a:r>
          </a:p>
        </p:txBody>
      </p:sp>
      <p:sp>
        <p:nvSpPr>
          <p:cNvPr id="20" name="Chevron 19"/>
          <p:cNvSpPr/>
          <p:nvPr/>
        </p:nvSpPr>
        <p:spPr>
          <a:xfrm>
            <a:off x="5916168" y="2816352"/>
            <a:ext cx="256032" cy="320040"/>
          </a:xfrm>
          <a:prstGeom prst="chevron">
            <a:avLst/>
          </a:prstGeom>
          <a:solidFill>
            <a:srgbClr val="F1B2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ounded Rectangle 20"/>
          <p:cNvSpPr/>
          <p:nvPr/>
        </p:nvSpPr>
        <p:spPr>
          <a:xfrm>
            <a:off x="6190488" y="2423160"/>
            <a:ext cx="1572768" cy="1188720"/>
          </a:xfrm>
          <a:prstGeom prst="roundRect">
            <a:avLst/>
          </a:prstGeom>
          <a:solidFill>
            <a:srgbClr val="FFFFFF"/>
          </a:solidFill>
          <a:ln>
            <a:solidFill>
              <a:srgbClr val="EBE6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6281927" y="2651760"/>
            <a:ext cx="1389888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50" b="1">
                <a:solidFill>
                  <a:srgbClr val="26153F"/>
                </a:solidFill>
                <a:latin typeface="Aptos Display"/>
              </a:rPr>
              <a:t>ODDZIAŁ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263640" y="3063240"/>
            <a:ext cx="1426464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50">
                <a:solidFill>
                  <a:srgbClr val="69636D"/>
                </a:solidFill>
                <a:latin typeface="Aptos"/>
              </a:rPr>
              <a:t>organizacja punktu</a:t>
            </a:r>
          </a:p>
        </p:txBody>
      </p:sp>
      <p:sp>
        <p:nvSpPr>
          <p:cNvPr id="24" name="Chevron 23"/>
          <p:cNvSpPr/>
          <p:nvPr/>
        </p:nvSpPr>
        <p:spPr>
          <a:xfrm>
            <a:off x="7790688" y="2816352"/>
            <a:ext cx="256032" cy="320040"/>
          </a:xfrm>
          <a:prstGeom prst="chevron">
            <a:avLst/>
          </a:prstGeom>
          <a:solidFill>
            <a:srgbClr val="F1B2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Rounded Rectangle 24"/>
          <p:cNvSpPr/>
          <p:nvPr/>
        </p:nvSpPr>
        <p:spPr>
          <a:xfrm>
            <a:off x="8065007" y="2423160"/>
            <a:ext cx="1572768" cy="1188720"/>
          </a:xfrm>
          <a:prstGeom prst="roundRect">
            <a:avLst/>
          </a:prstGeom>
          <a:solidFill>
            <a:srgbClr val="FFFFFF"/>
          </a:solidFill>
          <a:ln>
            <a:solidFill>
              <a:srgbClr val="EBE6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8156447" y="2651760"/>
            <a:ext cx="1389888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50" b="1">
                <a:solidFill>
                  <a:srgbClr val="26153F"/>
                </a:solidFill>
                <a:latin typeface="Aptos Display"/>
              </a:rPr>
              <a:t>WOLONTARIUSZ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138159" y="3063240"/>
            <a:ext cx="1426464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50">
                <a:solidFill>
                  <a:srgbClr val="69636D"/>
                </a:solidFill>
                <a:latin typeface="Aptos"/>
              </a:rPr>
              <a:t>realizacja zbiórki</a:t>
            </a:r>
          </a:p>
        </p:txBody>
      </p:sp>
      <p:sp>
        <p:nvSpPr>
          <p:cNvPr id="28" name="Chevron 27"/>
          <p:cNvSpPr/>
          <p:nvPr/>
        </p:nvSpPr>
        <p:spPr>
          <a:xfrm>
            <a:off x="9665207" y="2816352"/>
            <a:ext cx="256032" cy="320040"/>
          </a:xfrm>
          <a:prstGeom prst="chevron">
            <a:avLst/>
          </a:prstGeom>
          <a:solidFill>
            <a:srgbClr val="F1B2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Rounded Rectangle 28"/>
          <p:cNvSpPr/>
          <p:nvPr/>
        </p:nvSpPr>
        <p:spPr>
          <a:xfrm>
            <a:off x="9939528" y="2423160"/>
            <a:ext cx="1572768" cy="1188720"/>
          </a:xfrm>
          <a:prstGeom prst="roundRect">
            <a:avLst/>
          </a:prstGeom>
          <a:solidFill>
            <a:srgbClr val="FFFFFF"/>
          </a:solidFill>
          <a:ln>
            <a:solidFill>
              <a:srgbClr val="EBE6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10030967" y="2651760"/>
            <a:ext cx="1389888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50" b="1">
                <a:solidFill>
                  <a:srgbClr val="26153F"/>
                </a:solidFill>
                <a:latin typeface="Aptos Display"/>
              </a:rPr>
              <a:t>MEDIA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0012680" y="3063240"/>
            <a:ext cx="1426464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50">
                <a:solidFill>
                  <a:srgbClr val="69636D"/>
                </a:solidFill>
                <a:latin typeface="Aptos"/>
              </a:rPr>
              <a:t>informacja • zasięg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834501" y="4251960"/>
            <a:ext cx="10422384" cy="1005840"/>
          </a:xfrm>
          <a:prstGeom prst="roundRect">
            <a:avLst/>
          </a:prstGeom>
          <a:solidFill>
            <a:srgbClr val="2615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TextBox 32"/>
          <p:cNvSpPr txBox="1"/>
          <p:nvPr/>
        </p:nvSpPr>
        <p:spPr>
          <a:xfrm>
            <a:off x="1325880" y="4498848"/>
            <a:ext cx="94183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Aptos Display"/>
              </a:rPr>
              <a:t>Cel nie jest taki, żeby wszyscy robili wszystko. Cel jest taki, żeby każdy zrobił swoją część dobrze.</a:t>
            </a:r>
          </a:p>
        </p:txBody>
      </p:sp>
      <p:sp>
        <p:nvSpPr>
          <p:cNvPr id="34" name="Rectangle 33"/>
          <p:cNvSpPr/>
          <p:nvPr/>
        </p:nvSpPr>
        <p:spPr>
          <a:xfrm>
            <a:off x="566928" y="6510528"/>
            <a:ext cx="11018520" cy="10972"/>
          </a:xfrm>
          <a:prstGeom prst="rect">
            <a:avLst/>
          </a:prstGeom>
          <a:solidFill>
            <a:srgbClr val="EBE6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TextBox 34"/>
          <p:cNvSpPr txBox="1"/>
          <p:nvPr/>
        </p:nvSpPr>
        <p:spPr>
          <a:xfrm>
            <a:off x="566928" y="6565392"/>
            <a:ext cx="82296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750">
                <a:solidFill>
                  <a:srgbClr val="69636D"/>
                </a:solidFill>
                <a:latin typeface="Aptos"/>
              </a:rPr>
              <a:t>Katolickie Stowarzyszenie Młodzieży • IX edycja „Polak z Sercem”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4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713232"/>
          </a:xfrm>
          <a:prstGeom prst="rect">
            <a:avLst/>
          </a:prstGeom>
          <a:solidFill>
            <a:srgbClr val="2615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502920" y="640080"/>
            <a:ext cx="1005840" cy="50292"/>
          </a:xfrm>
          <a:prstGeom prst="rect">
            <a:avLst/>
          </a:prstGeom>
          <a:solidFill>
            <a:srgbClr val="F1B2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66928" y="164592"/>
            <a:ext cx="786384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1">
                <a:solidFill>
                  <a:srgbClr val="F1B200"/>
                </a:solidFill>
                <a:latin typeface="Aptos"/>
              </a:rPr>
              <a:t>DLA KSIĘŻY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155680" y="164592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CDC3D2"/>
                </a:solidFill>
                <a:latin typeface="Aptos"/>
              </a:rPr>
              <a:t>16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1024128"/>
            <a:ext cx="10972800" cy="6583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26153F"/>
                </a:solidFill>
                <a:latin typeface="Aptos Display"/>
              </a:rPr>
              <a:t>Ksiądz nie zostaje sam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1682496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300">
                <a:solidFill>
                  <a:srgbClr val="69636D"/>
                </a:solidFill>
                <a:latin typeface="Aptos"/>
              </a:rPr>
              <a:t>Organizator zapewnia strukturę, kontakt i materiały.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66928" y="2011680"/>
            <a:ext cx="3429000" cy="260604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E1DB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795528" y="2176272"/>
            <a:ext cx="2999232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1">
                <a:solidFill>
                  <a:srgbClr val="26153F"/>
                </a:solidFill>
                <a:latin typeface="Aptos Display"/>
              </a:rPr>
              <a:t>KOORDYNATOR DIECEZJALNY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95528" y="2724912"/>
            <a:ext cx="2971800" cy="1709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100">
                <a:solidFill>
                  <a:srgbClr val="232326"/>
                </a:solidFill>
                <a:latin typeface="Aptos"/>
              </a:defRPr>
            </a:pPr>
            <a:r>
              <a:t>kontaktuje się z parafią</a:t>
            </a:r>
          </a:p>
          <a:p>
            <a:pPr>
              <a:spcAft>
                <a:spcPts val="400"/>
              </a:spcAft>
              <a:defRPr sz="1100">
                <a:solidFill>
                  <a:srgbClr val="232326"/>
                </a:solidFill>
                <a:latin typeface="Aptos"/>
              </a:defRPr>
            </a:pPr>
            <a:r>
              <a:t>ustala szczegóły</a:t>
            </a:r>
          </a:p>
          <a:p>
            <a:pPr>
              <a:spcAft>
                <a:spcPts val="400"/>
              </a:spcAft>
              <a:defRPr sz="1100">
                <a:solidFill>
                  <a:srgbClr val="232326"/>
                </a:solidFill>
                <a:latin typeface="Aptos"/>
              </a:defRPr>
            </a:pPr>
            <a:r>
              <a:t>koordynuje odbiór darów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370832" y="2011680"/>
            <a:ext cx="3429000" cy="260604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E1DB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4599432" y="2176272"/>
            <a:ext cx="2999232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1">
                <a:solidFill>
                  <a:srgbClr val="26153F"/>
                </a:solidFill>
                <a:latin typeface="Aptos Display"/>
              </a:rPr>
              <a:t>KOORDYNATOR MEDIALNY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99432" y="2724912"/>
            <a:ext cx="2971800" cy="1709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100">
                <a:solidFill>
                  <a:srgbClr val="232326"/>
                </a:solidFill>
                <a:latin typeface="Aptos"/>
              </a:defRPr>
            </a:pPr>
            <a:r>
              <a:t>przygotowuje materiały</a:t>
            </a:r>
          </a:p>
          <a:p>
            <a:pPr>
              <a:spcAft>
                <a:spcPts val="400"/>
              </a:spcAft>
              <a:defRPr sz="1100">
                <a:solidFill>
                  <a:srgbClr val="232326"/>
                </a:solidFill>
                <a:latin typeface="Aptos"/>
              </a:defRPr>
            </a:pPr>
            <a:r>
              <a:t>plakaty i ogłoszenia</a:t>
            </a:r>
          </a:p>
          <a:p>
            <a:pPr>
              <a:spcAft>
                <a:spcPts val="400"/>
              </a:spcAft>
              <a:defRPr sz="1100">
                <a:solidFill>
                  <a:srgbClr val="232326"/>
                </a:solidFill>
                <a:latin typeface="Aptos"/>
              </a:defRPr>
            </a:pPr>
            <a:r>
              <a:t>pomaga w promocji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174736" y="2011680"/>
            <a:ext cx="3429000" cy="260604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E1DB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8403336" y="2176272"/>
            <a:ext cx="2999232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1">
                <a:solidFill>
                  <a:srgbClr val="26153F"/>
                </a:solidFill>
                <a:latin typeface="Aptos Display"/>
              </a:rPr>
              <a:t>WOLONTARIUSZE KSM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403336" y="2724912"/>
            <a:ext cx="2971800" cy="1709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050">
                <a:solidFill>
                  <a:srgbClr val="232326"/>
                </a:solidFill>
                <a:latin typeface="Aptos"/>
              </a:defRPr>
            </a:pPr>
            <a:r>
              <a:t>obsługują punkt zbiórki</a:t>
            </a:r>
          </a:p>
          <a:p>
            <a:pPr>
              <a:spcAft>
                <a:spcPts val="400"/>
              </a:spcAft>
              <a:defRPr sz="1050">
                <a:solidFill>
                  <a:srgbClr val="232326"/>
                </a:solidFill>
                <a:latin typeface="Aptos"/>
              </a:defRPr>
            </a:pPr>
            <a:r>
              <a:t>mogą prowadzić kwestę</a:t>
            </a:r>
          </a:p>
          <a:p>
            <a:pPr>
              <a:spcAft>
                <a:spcPts val="400"/>
              </a:spcAft>
              <a:defRPr sz="1050">
                <a:solidFill>
                  <a:srgbClr val="232326"/>
                </a:solidFill>
                <a:latin typeface="Aptos"/>
              </a:defRPr>
            </a:pPr>
            <a:r>
              <a:t>parafia nie musi tworzyć własnego zespołu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1234440" y="4983480"/>
            <a:ext cx="9692640" cy="685800"/>
          </a:xfrm>
          <a:prstGeom prst="roundRect">
            <a:avLst/>
          </a:prstGeom>
          <a:solidFill>
            <a:srgbClr val="2615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1463040" y="5184648"/>
            <a:ext cx="92354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50">
                <a:solidFill>
                  <a:srgbClr val="FFFFFF"/>
                </a:solidFill>
                <a:latin typeface="Aptos"/>
              </a:rPr>
              <a:t>Kompletny pakiet organizacyjny i promocyjny jest przygotowywany dla zaangażowanych diecezji.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66928" y="6510528"/>
            <a:ext cx="11018520" cy="10972"/>
          </a:xfrm>
          <a:prstGeom prst="rect">
            <a:avLst/>
          </a:prstGeom>
          <a:solidFill>
            <a:srgbClr val="EBE6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566928" y="6565392"/>
            <a:ext cx="82296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750">
                <a:solidFill>
                  <a:srgbClr val="69636D"/>
                </a:solidFill>
                <a:latin typeface="Aptos"/>
              </a:rPr>
              <a:t>Katolickie Stowarzyszenie Młodzieży • IX edycja „Polak z Sercem”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4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713232"/>
          </a:xfrm>
          <a:prstGeom prst="rect">
            <a:avLst/>
          </a:prstGeom>
          <a:solidFill>
            <a:srgbClr val="2615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502920" y="640080"/>
            <a:ext cx="1005840" cy="50292"/>
          </a:xfrm>
          <a:prstGeom prst="rect">
            <a:avLst/>
          </a:prstGeom>
          <a:solidFill>
            <a:srgbClr val="F1B2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389375" y="146304"/>
            <a:ext cx="786384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1" dirty="0">
                <a:solidFill>
                  <a:srgbClr val="F1B200"/>
                </a:solidFill>
                <a:latin typeface="Aptos"/>
              </a:rPr>
              <a:t>WIARYGODNOŚĆ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155680" y="164592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CDC3D2"/>
                </a:solidFill>
                <a:latin typeface="Aptos"/>
              </a:rPr>
              <a:t>17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1024128"/>
            <a:ext cx="10972800" cy="6583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26153F"/>
                </a:solidFill>
                <a:latin typeface="Aptos Display"/>
              </a:rPr>
              <a:t>Partnerzy i patronaty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1682496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300">
                <a:solidFill>
                  <a:srgbClr val="69636D"/>
                </a:solidFill>
                <a:latin typeface="Aptos"/>
              </a:rPr>
              <a:t>Akcja rozwija się dzięki współpracy wielu środowisk.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66928" y="2057400"/>
            <a:ext cx="5257800" cy="347472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E1DB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795528" y="2221992"/>
            <a:ext cx="4828032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00" b="1">
                <a:solidFill>
                  <a:srgbClr val="26153F"/>
                </a:solidFill>
                <a:latin typeface="Aptos Display"/>
              </a:rPr>
              <a:t>PATRONATY I PARTNERZY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95528" y="2770632"/>
            <a:ext cx="4800600" cy="2578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100">
                <a:solidFill>
                  <a:srgbClr val="232326"/>
                </a:solidFill>
                <a:latin typeface="Aptos"/>
              </a:defRPr>
            </a:pPr>
            <a:r>
              <a:t>• Prymas Polski</a:t>
            </a:r>
          </a:p>
          <a:p>
            <a:pPr>
              <a:spcAft>
                <a:spcPts val="400"/>
              </a:spcAft>
              <a:defRPr sz="1100">
                <a:solidFill>
                  <a:srgbClr val="232326"/>
                </a:solidFill>
                <a:latin typeface="Aptos"/>
              </a:defRPr>
            </a:pPr>
            <a:r>
              <a:t>• Caritas Grodno</a:t>
            </a:r>
          </a:p>
          <a:p>
            <a:pPr>
              <a:spcAft>
                <a:spcPts val="400"/>
              </a:spcAft>
              <a:defRPr sz="1100">
                <a:solidFill>
                  <a:srgbClr val="232326"/>
                </a:solidFill>
                <a:latin typeface="Aptos"/>
              </a:defRPr>
            </a:pPr>
            <a:r>
              <a:t>• Fundacja dla Młodzieży</a:t>
            </a:r>
          </a:p>
          <a:p>
            <a:pPr>
              <a:spcAft>
                <a:spcPts val="400"/>
              </a:spcAft>
              <a:defRPr sz="1100">
                <a:solidFill>
                  <a:srgbClr val="232326"/>
                </a:solidFill>
                <a:latin typeface="Aptos"/>
              </a:defRPr>
            </a:pPr>
            <a:r>
              <a:t>• Fundacja Gotów</a:t>
            </a:r>
          </a:p>
          <a:p>
            <a:pPr>
              <a:spcAft>
                <a:spcPts val="400"/>
              </a:spcAft>
              <a:defRPr sz="1100">
                <a:solidFill>
                  <a:srgbClr val="232326"/>
                </a:solidFill>
                <a:latin typeface="Aptos"/>
              </a:defRPr>
            </a:pPr>
            <a:r>
              <a:t>• Stowarzyszenie Kocham Polskę</a:t>
            </a:r>
          </a:p>
          <a:p>
            <a:pPr>
              <a:spcAft>
                <a:spcPts val="400"/>
              </a:spcAft>
              <a:defRPr sz="1100">
                <a:solidFill>
                  <a:srgbClr val="232326"/>
                </a:solidFill>
                <a:latin typeface="Aptos"/>
              </a:defRPr>
            </a:pPr>
            <a:r>
              <a:t>• Akcja Katolicka</a:t>
            </a:r>
          </a:p>
          <a:p>
            <a:pPr>
              <a:spcAft>
                <a:spcPts val="400"/>
              </a:spcAft>
              <a:defRPr sz="1100">
                <a:solidFill>
                  <a:srgbClr val="232326"/>
                </a:solidFill>
                <a:latin typeface="Aptos"/>
              </a:defRPr>
            </a:pPr>
            <a:r>
              <a:t>• Verifis</a:t>
            </a:r>
          </a:p>
          <a:p>
            <a:pPr>
              <a:spcAft>
                <a:spcPts val="400"/>
              </a:spcAft>
              <a:defRPr sz="1100">
                <a:solidFill>
                  <a:srgbClr val="232326"/>
                </a:solidFill>
                <a:latin typeface="Aptos"/>
              </a:defRPr>
            </a:pPr>
            <a:r>
              <a:t>• Pani Poseł Maria Koc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053328" y="2057400"/>
            <a:ext cx="5486400" cy="347472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E1DB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6281928" y="2221992"/>
            <a:ext cx="5056632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00" b="1">
                <a:solidFill>
                  <a:srgbClr val="26153F"/>
                </a:solidFill>
                <a:latin typeface="Aptos Display"/>
              </a:rPr>
              <a:t>PATRONATY MEDIALNE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281928" y="2770632"/>
            <a:ext cx="5029200" cy="2578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100">
                <a:solidFill>
                  <a:srgbClr val="232326"/>
                </a:solidFill>
                <a:latin typeface="Aptos"/>
              </a:defRPr>
            </a:pPr>
            <a:r>
              <a:t>• Niedziela</a:t>
            </a:r>
          </a:p>
          <a:p>
            <a:pPr>
              <a:spcAft>
                <a:spcPts val="400"/>
              </a:spcAft>
              <a:defRPr sz="1100">
                <a:solidFill>
                  <a:srgbClr val="232326"/>
                </a:solidFill>
                <a:latin typeface="Aptos"/>
              </a:defRPr>
            </a:pPr>
            <a:r>
              <a:t>• Gość Niedzielny</a:t>
            </a:r>
          </a:p>
          <a:p>
            <a:pPr>
              <a:spcAft>
                <a:spcPts val="400"/>
              </a:spcAft>
              <a:defRPr sz="1100">
                <a:solidFill>
                  <a:srgbClr val="232326"/>
                </a:solidFill>
                <a:latin typeface="Aptos"/>
              </a:defRPr>
            </a:pPr>
            <a:r>
              <a:t>• Misyjne.pl</a:t>
            </a:r>
          </a:p>
          <a:p>
            <a:pPr>
              <a:spcAft>
                <a:spcPts val="400"/>
              </a:spcAft>
              <a:defRPr sz="1100">
                <a:solidFill>
                  <a:srgbClr val="232326"/>
                </a:solidFill>
                <a:latin typeface="Aptos"/>
              </a:defRPr>
            </a:pPr>
            <a:r>
              <a:t>• Kresy.pl</a:t>
            </a:r>
          </a:p>
          <a:p>
            <a:pPr>
              <a:spcAft>
                <a:spcPts val="400"/>
              </a:spcAft>
              <a:defRPr sz="1100">
                <a:solidFill>
                  <a:srgbClr val="232326"/>
                </a:solidFill>
                <a:latin typeface="Aptos"/>
              </a:defRPr>
            </a:pPr>
            <a:r>
              <a:t>• Katolicka Agencja Informacyjna (KAI)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66928" y="6510528"/>
            <a:ext cx="11018520" cy="10972"/>
          </a:xfrm>
          <a:prstGeom prst="rect">
            <a:avLst/>
          </a:prstGeom>
          <a:solidFill>
            <a:srgbClr val="EBE6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566928" y="6565392"/>
            <a:ext cx="82296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750">
                <a:solidFill>
                  <a:srgbClr val="69636D"/>
                </a:solidFill>
                <a:latin typeface="Aptos"/>
              </a:rPr>
              <a:t>Katolickie Stowarzyszenie Młodzieży • IX edycja „Polak z Sercem”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615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polak_z_sercem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7720" y="685800"/>
            <a:ext cx="2926080" cy="146304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05840" y="1965960"/>
            <a:ext cx="1014984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700" b="1">
                <a:solidFill>
                  <a:srgbClr val="F1B200"/>
                </a:solidFill>
                <a:latin typeface="Aptos Display"/>
              </a:rPr>
              <a:t>ZAPRASZAMY DO WSPÓŁPRACY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2788920"/>
            <a:ext cx="1014984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200" b="1">
                <a:solidFill>
                  <a:srgbClr val="FFFFFF"/>
                </a:solidFill>
                <a:latin typeface="Aptos Display"/>
              </a:rPr>
              <a:t>Jedno serce. Wiele rąk. Wspólna pomoc.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097280" y="3977639"/>
            <a:ext cx="4754880" cy="141732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E1DB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325880" y="4142231"/>
            <a:ext cx="4325112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200" b="1">
                <a:solidFill>
                  <a:srgbClr val="26153F"/>
                </a:solidFill>
                <a:latin typeface="Aptos Display"/>
              </a:rPr>
              <a:t>KOORDYNATOR OGÓLNOPOLSKI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25880" y="4690872"/>
            <a:ext cx="4297680" cy="5212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000">
                <a:solidFill>
                  <a:srgbClr val="232326"/>
                </a:solidFill>
                <a:latin typeface="Aptos"/>
              </a:defRPr>
            </a:pPr>
            <a:r>
              <a:t>Katarzyna Szczepanik</a:t>
            </a:r>
          </a:p>
          <a:p>
            <a:pPr>
              <a:spcAft>
                <a:spcPts val="400"/>
              </a:spcAft>
              <a:defRPr sz="1000">
                <a:solidFill>
                  <a:srgbClr val="232326"/>
                </a:solidFill>
                <a:latin typeface="Aptos"/>
              </a:defRPr>
            </a:pPr>
            <a:r>
              <a:t>polakzsercem@ksm.org.pl  •  570 753 770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63640" y="3977639"/>
            <a:ext cx="4754880" cy="141732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E1DB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492240" y="4142231"/>
            <a:ext cx="4325112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200" b="1">
                <a:solidFill>
                  <a:srgbClr val="26153F"/>
                </a:solidFill>
                <a:latin typeface="Aptos Display"/>
              </a:rPr>
              <a:t>MEDIA / RZECZNIK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92240" y="4690872"/>
            <a:ext cx="4297680" cy="5212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000">
                <a:solidFill>
                  <a:srgbClr val="232326"/>
                </a:solidFill>
                <a:latin typeface="Aptos"/>
              </a:defRPr>
            </a:pPr>
            <a:r>
              <a:t>Filip Pawlak</a:t>
            </a:r>
          </a:p>
          <a:p>
            <a:pPr>
              <a:spcAft>
                <a:spcPts val="400"/>
              </a:spcAft>
              <a:defRPr sz="1000">
                <a:solidFill>
                  <a:srgbClr val="232326"/>
                </a:solidFill>
                <a:latin typeface="Aptos"/>
              </a:defRPr>
            </a:pPr>
            <a:r>
              <a:t>rzecznik@ksm.org.pl  •  503 896 277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5806440"/>
            <a:ext cx="99669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ptos Display"/>
              </a:rPr>
              <a:t>polakzsercem.pl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97280" y="6199632"/>
            <a:ext cx="996696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00">
                <a:solidFill>
                  <a:srgbClr val="C8BED2"/>
                </a:solidFill>
                <a:latin typeface="Aptos"/>
              </a:rPr>
              <a:t>Katolickie Stowarzyszenie Młodzieży • IX edycja Akcji „Polak z Sercem”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4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713232"/>
          </a:xfrm>
          <a:prstGeom prst="rect">
            <a:avLst/>
          </a:prstGeom>
          <a:solidFill>
            <a:srgbClr val="2615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502920" y="640080"/>
            <a:ext cx="1005840" cy="50292"/>
          </a:xfrm>
          <a:prstGeom prst="rect">
            <a:avLst/>
          </a:prstGeom>
          <a:solidFill>
            <a:srgbClr val="F1B2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66928" y="164592"/>
            <a:ext cx="786384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1">
                <a:solidFill>
                  <a:srgbClr val="F1B200"/>
                </a:solidFill>
                <a:latin typeface="Aptos"/>
              </a:rPr>
              <a:t>O AKCJI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155680" y="164592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CDC3D2"/>
                </a:solidFill>
                <a:latin typeface="Aptos"/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1024128"/>
            <a:ext cx="10972800" cy="6583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26153F"/>
                </a:solidFill>
                <a:latin typeface="Aptos Display"/>
              </a:rPr>
              <a:t>Czym jest „Polak z Sercem”?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1682496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300">
                <a:solidFill>
                  <a:srgbClr val="69636D"/>
                </a:solidFill>
                <a:latin typeface="Aptos"/>
              </a:rPr>
              <a:t>Pomoc materialna, pamięć i wspólnota.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66928" y="2057400"/>
            <a:ext cx="6903720" cy="356616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E1DB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635053" y="2221992"/>
            <a:ext cx="4794902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800" b="1" dirty="0" err="1">
                <a:solidFill>
                  <a:srgbClr val="26153F"/>
                </a:solidFill>
                <a:latin typeface="Aptos Display"/>
              </a:rPr>
              <a:t>Jedna</a:t>
            </a:r>
            <a:r>
              <a:rPr sz="1800" b="1" dirty="0">
                <a:solidFill>
                  <a:srgbClr val="26153F"/>
                </a:solidFill>
                <a:latin typeface="Aptos Display"/>
              </a:rPr>
              <a:t> </a:t>
            </a:r>
            <a:r>
              <a:rPr sz="1800" b="1" dirty="0" err="1">
                <a:solidFill>
                  <a:srgbClr val="26153F"/>
                </a:solidFill>
                <a:latin typeface="Aptos Display"/>
              </a:rPr>
              <a:t>akcja</a:t>
            </a:r>
            <a:r>
              <a:rPr sz="1800" b="1" dirty="0">
                <a:solidFill>
                  <a:srgbClr val="26153F"/>
                </a:solidFill>
                <a:latin typeface="Aptos Display"/>
              </a:rPr>
              <a:t> • </a:t>
            </a:r>
            <a:r>
              <a:rPr sz="1800" b="1" dirty="0" err="1">
                <a:solidFill>
                  <a:srgbClr val="26153F"/>
                </a:solidFill>
                <a:latin typeface="Aptos Display"/>
              </a:rPr>
              <a:t>wiele</a:t>
            </a:r>
            <a:r>
              <a:rPr sz="1800" b="1" dirty="0">
                <a:solidFill>
                  <a:srgbClr val="26153F"/>
                </a:solidFill>
                <a:latin typeface="Aptos Display"/>
              </a:rPr>
              <a:t> </a:t>
            </a:r>
            <a:r>
              <a:rPr sz="1800" b="1" dirty="0" err="1">
                <a:solidFill>
                  <a:srgbClr val="26153F"/>
                </a:solidFill>
                <a:latin typeface="Aptos Display"/>
              </a:rPr>
              <a:t>osób</a:t>
            </a:r>
            <a:r>
              <a:rPr sz="1800" b="1" dirty="0">
                <a:solidFill>
                  <a:srgbClr val="26153F"/>
                </a:solidFill>
                <a:latin typeface="Aptos Display"/>
              </a:rPr>
              <a:t> • </a:t>
            </a:r>
            <a:r>
              <a:rPr sz="1800" b="1" dirty="0" err="1">
                <a:solidFill>
                  <a:srgbClr val="26153F"/>
                </a:solidFill>
                <a:latin typeface="Aptos Display"/>
              </a:rPr>
              <a:t>konkretny</a:t>
            </a:r>
            <a:r>
              <a:rPr sz="1800" b="1" dirty="0">
                <a:solidFill>
                  <a:srgbClr val="26153F"/>
                </a:solidFill>
                <a:latin typeface="Aptos Display"/>
              </a:rPr>
              <a:t> </a:t>
            </a:r>
            <a:r>
              <a:rPr sz="1800" b="1" dirty="0" err="1">
                <a:solidFill>
                  <a:srgbClr val="26153F"/>
                </a:solidFill>
                <a:latin typeface="Aptos Display"/>
              </a:rPr>
              <a:t>efekt</a:t>
            </a:r>
            <a:endParaRPr sz="1800" b="1" dirty="0">
              <a:solidFill>
                <a:srgbClr val="26153F"/>
              </a:solidFill>
              <a:latin typeface="Aptos Display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95528" y="2770632"/>
            <a:ext cx="6446520" cy="2670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200">
                <a:solidFill>
                  <a:srgbClr val="232326"/>
                </a:solidFill>
                <a:latin typeface="Aptos"/>
              </a:defRPr>
            </a:pPr>
            <a:r>
              <a:rPr dirty="0" err="1"/>
              <a:t>Ogólnopolska</a:t>
            </a:r>
            <a:r>
              <a:rPr dirty="0"/>
              <a:t> </a:t>
            </a:r>
            <a:r>
              <a:rPr dirty="0" err="1"/>
              <a:t>akcja</a:t>
            </a:r>
            <a:r>
              <a:rPr dirty="0"/>
              <a:t> </a:t>
            </a:r>
            <a:r>
              <a:rPr dirty="0" err="1"/>
              <a:t>charytatywna</a:t>
            </a:r>
            <a:r>
              <a:rPr dirty="0"/>
              <a:t> Katolickiego Stowarzyszenia Młodzieży, prowadzona od 2018 </a:t>
            </a:r>
            <a:r>
              <a:rPr dirty="0" err="1"/>
              <a:t>roku</a:t>
            </a:r>
            <a:r>
              <a:rPr dirty="0"/>
              <a:t>.</a:t>
            </a:r>
          </a:p>
          <a:p>
            <a:pPr>
              <a:spcAft>
                <a:spcPts val="400"/>
              </a:spcAft>
              <a:defRPr sz="1200">
                <a:solidFill>
                  <a:srgbClr val="232326"/>
                </a:solidFill>
                <a:latin typeface="Aptos"/>
              </a:defRPr>
            </a:pPr>
            <a:r>
              <a:rPr dirty="0"/>
              <a:t>Jej celem jest </a:t>
            </a:r>
            <a:r>
              <a:rPr dirty="0" err="1"/>
              <a:t>konkretna</a:t>
            </a:r>
            <a:r>
              <a:rPr dirty="0"/>
              <a:t> pomoc </a:t>
            </a:r>
            <a:r>
              <a:rPr dirty="0" err="1"/>
              <a:t>Polakom</a:t>
            </a:r>
            <a:r>
              <a:rPr dirty="0"/>
              <a:t> </a:t>
            </a:r>
            <a:r>
              <a:rPr dirty="0" err="1"/>
              <a:t>mieszkającym</a:t>
            </a:r>
            <a:r>
              <a:rPr dirty="0"/>
              <a:t> na Kresach </a:t>
            </a:r>
            <a:r>
              <a:rPr dirty="0" err="1"/>
              <a:t>Wschodnich</a:t>
            </a:r>
            <a:r>
              <a:rPr dirty="0"/>
              <a:t>.</a:t>
            </a:r>
          </a:p>
          <a:p>
            <a:pPr>
              <a:spcAft>
                <a:spcPts val="400"/>
              </a:spcAft>
              <a:defRPr sz="1200">
                <a:solidFill>
                  <a:srgbClr val="232326"/>
                </a:solidFill>
                <a:latin typeface="Aptos"/>
              </a:defRPr>
            </a:pPr>
            <a:r>
              <a:rPr dirty="0"/>
              <a:t>IX </a:t>
            </a:r>
            <a:r>
              <a:rPr dirty="0" err="1"/>
              <a:t>edycja</a:t>
            </a:r>
            <a:r>
              <a:rPr dirty="0"/>
              <a:t> </a:t>
            </a:r>
            <a:r>
              <a:rPr dirty="0" err="1"/>
              <a:t>skupia</a:t>
            </a:r>
            <a:r>
              <a:rPr dirty="0"/>
              <a:t> się </a:t>
            </a:r>
            <a:r>
              <a:rPr dirty="0" err="1"/>
              <a:t>szczególnie</a:t>
            </a:r>
            <a:r>
              <a:rPr dirty="0"/>
              <a:t> na </a:t>
            </a:r>
            <a:r>
              <a:rPr dirty="0" err="1"/>
              <a:t>dzieciach</a:t>
            </a:r>
            <a:r>
              <a:rPr dirty="0"/>
              <a:t>, </a:t>
            </a:r>
            <a:r>
              <a:rPr dirty="0" err="1"/>
              <a:t>rodzinach</a:t>
            </a:r>
            <a:r>
              <a:rPr dirty="0"/>
              <a:t> i </a:t>
            </a:r>
            <a:r>
              <a:rPr dirty="0" err="1"/>
              <a:t>seniorach</a:t>
            </a:r>
            <a:r>
              <a:rPr dirty="0"/>
              <a:t> na </a:t>
            </a:r>
            <a:r>
              <a:rPr dirty="0" err="1"/>
              <a:t>Ukrainie</a:t>
            </a:r>
            <a:r>
              <a:rPr dirty="0"/>
              <a:t>, </a:t>
            </a:r>
            <a:r>
              <a:rPr dirty="0" err="1"/>
              <a:t>Białorusi</a:t>
            </a:r>
            <a:r>
              <a:rPr dirty="0"/>
              <a:t> i </a:t>
            </a:r>
            <a:r>
              <a:rPr dirty="0" err="1"/>
              <a:t>Litwie</a:t>
            </a:r>
            <a:r>
              <a:rPr dirty="0"/>
              <a:t>.</a:t>
            </a:r>
          </a:p>
          <a:p>
            <a:pPr>
              <a:spcAft>
                <a:spcPts val="400"/>
              </a:spcAft>
              <a:defRPr sz="1200">
                <a:solidFill>
                  <a:srgbClr val="232326"/>
                </a:solidFill>
                <a:latin typeface="Aptos"/>
              </a:defRPr>
            </a:pPr>
            <a:r>
              <a:rPr dirty="0"/>
              <a:t>To także </a:t>
            </a:r>
            <a:r>
              <a:rPr dirty="0" err="1"/>
              <a:t>praktyczna</a:t>
            </a:r>
            <a:r>
              <a:rPr dirty="0"/>
              <a:t> </a:t>
            </a:r>
            <a:r>
              <a:rPr dirty="0" err="1"/>
              <a:t>lekcja</a:t>
            </a:r>
            <a:r>
              <a:rPr dirty="0"/>
              <a:t> </a:t>
            </a:r>
            <a:r>
              <a:rPr dirty="0" err="1"/>
              <a:t>patriotyzmu</a:t>
            </a:r>
            <a:r>
              <a:rPr dirty="0"/>
              <a:t>, </a:t>
            </a:r>
            <a:r>
              <a:rPr dirty="0" err="1"/>
              <a:t>odpowiedzialności</a:t>
            </a:r>
            <a:r>
              <a:rPr dirty="0"/>
              <a:t> i </a:t>
            </a:r>
            <a:r>
              <a:rPr dirty="0" err="1"/>
              <a:t>służby</a:t>
            </a:r>
            <a:r>
              <a:rPr dirty="0"/>
              <a:t> </a:t>
            </a:r>
            <a:r>
              <a:rPr dirty="0" err="1"/>
              <a:t>drugiemu</a:t>
            </a:r>
            <a:r>
              <a:rPr dirty="0"/>
              <a:t> </a:t>
            </a:r>
            <a:r>
              <a:rPr dirty="0" err="1"/>
              <a:t>człowiekowi</a:t>
            </a:r>
            <a:r>
              <a:rPr dirty="0"/>
              <a:t>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754112" y="2057400"/>
            <a:ext cx="3822191" cy="3566160"/>
          </a:xfrm>
          <a:prstGeom prst="roundRect">
            <a:avLst/>
          </a:prstGeom>
          <a:solidFill>
            <a:srgbClr val="2615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8091595" y="2851284"/>
            <a:ext cx="3147223" cy="16158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500"/>
              </a:spcAft>
            </a:pPr>
            <a:r>
              <a:rPr sz="2400" b="1" dirty="0">
                <a:solidFill>
                  <a:srgbClr val="FFFFFF"/>
                </a:solidFill>
                <a:latin typeface="Aptos Display"/>
              </a:rPr>
              <a:t>„</a:t>
            </a:r>
            <a:r>
              <a:rPr sz="2400" b="1" dirty="0" err="1">
                <a:solidFill>
                  <a:srgbClr val="FFFFFF"/>
                </a:solidFill>
                <a:latin typeface="Aptos Display"/>
              </a:rPr>
              <a:t>Pamiętamy</a:t>
            </a:r>
            <a:r>
              <a:rPr sz="2400" b="1" dirty="0">
                <a:solidFill>
                  <a:srgbClr val="FFFFFF"/>
                </a:solidFill>
                <a:latin typeface="Aptos Display"/>
              </a:rPr>
              <a:t> o Was.
Nie </a:t>
            </a:r>
            <a:r>
              <a:rPr sz="2400" b="1" dirty="0" err="1">
                <a:solidFill>
                  <a:srgbClr val="FFFFFF"/>
                </a:solidFill>
                <a:latin typeface="Aptos Display"/>
              </a:rPr>
              <a:t>jesteście</a:t>
            </a:r>
            <a:r>
              <a:rPr sz="2400" b="1" dirty="0">
                <a:solidFill>
                  <a:srgbClr val="FFFFFF"/>
                </a:solidFill>
                <a:latin typeface="Aptos Display"/>
              </a:rPr>
              <a:t> </a:t>
            </a:r>
            <a:r>
              <a:rPr sz="2400" b="1" dirty="0" err="1">
                <a:solidFill>
                  <a:srgbClr val="FFFFFF"/>
                </a:solidFill>
                <a:latin typeface="Aptos Display"/>
              </a:rPr>
              <a:t>sami</a:t>
            </a:r>
            <a:r>
              <a:rPr sz="2400" b="1" dirty="0">
                <a:solidFill>
                  <a:srgbClr val="FFFFFF"/>
                </a:solidFill>
                <a:latin typeface="Aptos Display"/>
              </a:rPr>
              <a:t>.”</a:t>
            </a:r>
          </a:p>
          <a:p>
            <a:pPr algn="ctr"/>
            <a:r>
              <a:rPr sz="1300" dirty="0" err="1">
                <a:solidFill>
                  <a:srgbClr val="E1D8E6"/>
                </a:solidFill>
                <a:latin typeface="Aptos"/>
              </a:rPr>
              <a:t>Granica</a:t>
            </a:r>
            <a:r>
              <a:rPr sz="1300" dirty="0">
                <a:solidFill>
                  <a:srgbClr val="E1D8E6"/>
                </a:solidFill>
                <a:latin typeface="Aptos"/>
              </a:rPr>
              <a:t> </a:t>
            </a:r>
            <a:r>
              <a:rPr sz="1200" dirty="0" err="1">
                <a:solidFill>
                  <a:srgbClr val="E1D8E6"/>
                </a:solidFill>
                <a:latin typeface="Aptos"/>
              </a:rPr>
              <a:t>państwa</a:t>
            </a:r>
            <a:r>
              <a:rPr sz="1300" dirty="0">
                <a:solidFill>
                  <a:srgbClr val="E1D8E6"/>
                </a:solidFill>
                <a:latin typeface="Aptos"/>
              </a:rPr>
              <a:t> nie </a:t>
            </a:r>
            <a:r>
              <a:rPr sz="1300" dirty="0" err="1">
                <a:solidFill>
                  <a:srgbClr val="E1D8E6"/>
                </a:solidFill>
                <a:latin typeface="Aptos"/>
              </a:rPr>
              <a:t>musi</a:t>
            </a:r>
            <a:r>
              <a:rPr sz="1300" dirty="0">
                <a:solidFill>
                  <a:srgbClr val="E1D8E6"/>
                </a:solidFill>
                <a:latin typeface="Aptos"/>
              </a:rPr>
              <a:t> </a:t>
            </a:r>
            <a:r>
              <a:rPr sz="1300" dirty="0" err="1">
                <a:solidFill>
                  <a:srgbClr val="E1D8E6"/>
                </a:solidFill>
                <a:latin typeface="Aptos"/>
              </a:rPr>
              <a:t>oznaczać</a:t>
            </a:r>
            <a:r>
              <a:rPr sz="1300" dirty="0">
                <a:solidFill>
                  <a:srgbClr val="E1D8E6"/>
                </a:solidFill>
                <a:latin typeface="Aptos"/>
              </a:rPr>
              <a:t> </a:t>
            </a:r>
            <a:r>
              <a:rPr sz="1300" dirty="0" err="1">
                <a:solidFill>
                  <a:srgbClr val="E1D8E6"/>
                </a:solidFill>
                <a:latin typeface="Aptos"/>
              </a:rPr>
              <a:t>końca</a:t>
            </a:r>
            <a:r>
              <a:rPr sz="1300" dirty="0">
                <a:solidFill>
                  <a:srgbClr val="E1D8E6"/>
                </a:solidFill>
                <a:latin typeface="Aptos"/>
              </a:rPr>
              <a:t> </a:t>
            </a:r>
            <a:r>
              <a:rPr sz="1300" dirty="0" err="1">
                <a:solidFill>
                  <a:srgbClr val="E1D8E6"/>
                </a:solidFill>
                <a:latin typeface="Aptos"/>
              </a:rPr>
              <a:t>wspólnoty</a:t>
            </a:r>
            <a:r>
              <a:rPr sz="1300" dirty="0">
                <a:solidFill>
                  <a:srgbClr val="E1D8E6"/>
                </a:solidFill>
                <a:latin typeface="Aptos"/>
              </a:rPr>
              <a:t>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66928" y="6510528"/>
            <a:ext cx="11018520" cy="10972"/>
          </a:xfrm>
          <a:prstGeom prst="rect">
            <a:avLst/>
          </a:prstGeom>
          <a:solidFill>
            <a:srgbClr val="EBE6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566928" y="6565392"/>
            <a:ext cx="82296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750">
                <a:solidFill>
                  <a:srgbClr val="69636D"/>
                </a:solidFill>
                <a:latin typeface="Aptos"/>
              </a:rPr>
              <a:t>Katolickie Stowarzyszenie Młodzieży • IX edycja „Polak z Sercem”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4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713232"/>
          </a:xfrm>
          <a:prstGeom prst="rect">
            <a:avLst/>
          </a:prstGeom>
          <a:solidFill>
            <a:srgbClr val="2615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502920" y="640080"/>
            <a:ext cx="1005840" cy="50292"/>
          </a:xfrm>
          <a:prstGeom prst="rect">
            <a:avLst/>
          </a:prstGeom>
          <a:solidFill>
            <a:srgbClr val="F1B2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66928" y="164592"/>
            <a:ext cx="786384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1">
                <a:solidFill>
                  <a:srgbClr val="F1B200"/>
                </a:solidFill>
                <a:latin typeface="Aptos"/>
              </a:rPr>
              <a:t>HISTORIA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155680" y="164592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CDC3D2"/>
                </a:solidFill>
                <a:latin typeface="Aptos"/>
              </a:rPr>
              <a:t>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1024128"/>
            <a:ext cx="10972800" cy="6583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26153F"/>
                </a:solidFill>
                <a:latin typeface="Aptos Display"/>
              </a:rPr>
              <a:t>Osiem lat konkretnej pomocy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1682496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300">
                <a:solidFill>
                  <a:srgbClr val="69636D"/>
                </a:solidFill>
                <a:latin typeface="Aptos"/>
              </a:rPr>
              <a:t>Najważniejsze liczby z dotychczasowych edycji.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66928" y="2011680"/>
            <a:ext cx="2697480" cy="1078992"/>
          </a:xfrm>
          <a:prstGeom prst="roundRect">
            <a:avLst/>
          </a:prstGeom>
          <a:solidFill>
            <a:srgbClr val="FFFFFF"/>
          </a:solidFill>
          <a:ln>
            <a:solidFill>
              <a:srgbClr val="EBE6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566928" y="2011680"/>
            <a:ext cx="109728" cy="1078992"/>
          </a:xfrm>
          <a:prstGeom prst="rect">
            <a:avLst/>
          </a:prstGeom>
          <a:solidFill>
            <a:srgbClr val="C615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795528" y="2121408"/>
            <a:ext cx="6400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1">
                <a:solidFill>
                  <a:srgbClr val="26153F"/>
                </a:solidFill>
                <a:latin typeface="Aptos Display"/>
              </a:rPr>
              <a:t>2018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95528" y="2432304"/>
            <a:ext cx="2240280" cy="56692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00"/>
              </a:spcAft>
              <a:defRPr sz="869">
                <a:solidFill>
                  <a:srgbClr val="232326"/>
                </a:solidFill>
                <a:latin typeface="Aptos"/>
              </a:defRPr>
            </a:pPr>
            <a:r>
              <a:t>11 t darów</a:t>
            </a:r>
          </a:p>
          <a:p>
            <a:pPr>
              <a:spcAft>
                <a:spcPts val="100"/>
              </a:spcAft>
              <a:defRPr sz="869">
                <a:solidFill>
                  <a:srgbClr val="232326"/>
                </a:solidFill>
                <a:latin typeface="Aptos"/>
              </a:defRPr>
            </a:pPr>
            <a:r>
              <a:t>1 700 zł</a:t>
            </a:r>
          </a:p>
          <a:p>
            <a:pPr>
              <a:spcAft>
                <a:spcPts val="100"/>
              </a:spcAft>
              <a:defRPr sz="869">
                <a:solidFill>
                  <a:srgbClr val="232326"/>
                </a:solidFill>
                <a:latin typeface="Aptos"/>
              </a:defRPr>
            </a:pPr>
            <a:r>
              <a:t>584 wolontariuszy</a:t>
            </a:r>
          </a:p>
          <a:p>
            <a:pPr>
              <a:spcAft>
                <a:spcPts val="100"/>
              </a:spcAft>
              <a:defRPr sz="869">
                <a:solidFill>
                  <a:srgbClr val="232326"/>
                </a:solidFill>
                <a:latin typeface="Aptos"/>
              </a:defRPr>
            </a:pPr>
            <a:r>
              <a:t>16 diecezji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419856" y="2011680"/>
            <a:ext cx="2697480" cy="1078992"/>
          </a:xfrm>
          <a:prstGeom prst="roundRect">
            <a:avLst/>
          </a:prstGeom>
          <a:solidFill>
            <a:srgbClr val="FFFFFF"/>
          </a:solidFill>
          <a:ln>
            <a:solidFill>
              <a:srgbClr val="EBE6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3419856" y="2011680"/>
            <a:ext cx="109728" cy="1078992"/>
          </a:xfrm>
          <a:prstGeom prst="rect">
            <a:avLst/>
          </a:prstGeom>
          <a:solidFill>
            <a:srgbClr val="C615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3648456" y="2121408"/>
            <a:ext cx="6400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1">
                <a:solidFill>
                  <a:srgbClr val="26153F"/>
                </a:solidFill>
                <a:latin typeface="Aptos Display"/>
              </a:rPr>
              <a:t>2019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648456" y="2432304"/>
            <a:ext cx="2240280" cy="56692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00"/>
              </a:spcAft>
              <a:defRPr sz="869">
                <a:solidFill>
                  <a:srgbClr val="232326"/>
                </a:solidFill>
                <a:latin typeface="Aptos"/>
              </a:defRPr>
            </a:pPr>
            <a:r>
              <a:t>24 t darów</a:t>
            </a:r>
          </a:p>
          <a:p>
            <a:pPr>
              <a:spcAft>
                <a:spcPts val="100"/>
              </a:spcAft>
              <a:defRPr sz="869">
                <a:solidFill>
                  <a:srgbClr val="232326"/>
                </a:solidFill>
                <a:latin typeface="Aptos"/>
              </a:defRPr>
            </a:pPr>
            <a:r>
              <a:t>35 tys. zł</a:t>
            </a:r>
          </a:p>
          <a:p>
            <a:pPr>
              <a:spcAft>
                <a:spcPts val="100"/>
              </a:spcAft>
              <a:defRPr sz="869">
                <a:solidFill>
                  <a:srgbClr val="232326"/>
                </a:solidFill>
                <a:latin typeface="Aptos"/>
              </a:defRPr>
            </a:pPr>
            <a:r>
              <a:t>1 215 wolontariuszy</a:t>
            </a:r>
          </a:p>
          <a:p>
            <a:pPr>
              <a:spcAft>
                <a:spcPts val="100"/>
              </a:spcAft>
              <a:defRPr sz="869">
                <a:solidFill>
                  <a:srgbClr val="232326"/>
                </a:solidFill>
                <a:latin typeface="Aptos"/>
              </a:defRPr>
            </a:pPr>
            <a:r>
              <a:t>22 diecezje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272784" y="2011680"/>
            <a:ext cx="2697480" cy="1078992"/>
          </a:xfrm>
          <a:prstGeom prst="roundRect">
            <a:avLst/>
          </a:prstGeom>
          <a:solidFill>
            <a:srgbClr val="FFFFFF"/>
          </a:solidFill>
          <a:ln>
            <a:solidFill>
              <a:srgbClr val="EBE6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6272784" y="2011680"/>
            <a:ext cx="109728" cy="1078992"/>
          </a:xfrm>
          <a:prstGeom prst="rect">
            <a:avLst/>
          </a:prstGeom>
          <a:solidFill>
            <a:srgbClr val="C615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6501384" y="2121408"/>
            <a:ext cx="6400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1">
                <a:solidFill>
                  <a:srgbClr val="26153F"/>
                </a:solidFill>
                <a:latin typeface="Aptos Display"/>
              </a:rPr>
              <a:t>2020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501384" y="2432304"/>
            <a:ext cx="2240280" cy="56692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00"/>
              </a:spcAft>
              <a:defRPr sz="869">
                <a:solidFill>
                  <a:srgbClr val="232326"/>
                </a:solidFill>
                <a:latin typeface="Aptos"/>
              </a:defRPr>
            </a:pPr>
            <a:r>
              <a:t>—</a:t>
            </a:r>
          </a:p>
          <a:p>
            <a:pPr>
              <a:spcAft>
                <a:spcPts val="100"/>
              </a:spcAft>
              <a:defRPr sz="869">
                <a:solidFill>
                  <a:srgbClr val="232326"/>
                </a:solidFill>
                <a:latin typeface="Aptos"/>
              </a:defRPr>
            </a:pPr>
            <a:r>
              <a:t>100 tys. zł</a:t>
            </a:r>
          </a:p>
          <a:p>
            <a:pPr>
              <a:spcAft>
                <a:spcPts val="100"/>
              </a:spcAft>
              <a:defRPr sz="869">
                <a:solidFill>
                  <a:srgbClr val="232326"/>
                </a:solidFill>
                <a:latin typeface="Aptos"/>
              </a:defRPr>
            </a:pPr>
            <a:r>
              <a:t>50 wolontariuszy</a:t>
            </a:r>
          </a:p>
          <a:p>
            <a:pPr>
              <a:spcAft>
                <a:spcPts val="100"/>
              </a:spcAft>
              <a:defRPr sz="869">
                <a:solidFill>
                  <a:srgbClr val="232326"/>
                </a:solidFill>
                <a:latin typeface="Aptos"/>
              </a:defRPr>
            </a:pPr>
            <a:r>
              <a:t>—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9125711" y="2011680"/>
            <a:ext cx="2697480" cy="1078992"/>
          </a:xfrm>
          <a:prstGeom prst="roundRect">
            <a:avLst/>
          </a:prstGeom>
          <a:solidFill>
            <a:srgbClr val="FFFFFF"/>
          </a:solidFill>
          <a:ln>
            <a:solidFill>
              <a:srgbClr val="EBE6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9125711" y="2011680"/>
            <a:ext cx="109728" cy="1078992"/>
          </a:xfrm>
          <a:prstGeom prst="rect">
            <a:avLst/>
          </a:prstGeom>
          <a:solidFill>
            <a:srgbClr val="C615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9354311" y="2121408"/>
            <a:ext cx="6400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1">
                <a:solidFill>
                  <a:srgbClr val="26153F"/>
                </a:solidFill>
                <a:latin typeface="Aptos Display"/>
              </a:rPr>
              <a:t>2021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354311" y="2432304"/>
            <a:ext cx="2240280" cy="56692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00"/>
              </a:spcAft>
              <a:defRPr sz="869">
                <a:solidFill>
                  <a:srgbClr val="232326"/>
                </a:solidFill>
                <a:latin typeface="Aptos"/>
              </a:defRPr>
            </a:pPr>
            <a:r>
              <a:t>—</a:t>
            </a:r>
          </a:p>
          <a:p>
            <a:pPr>
              <a:spcAft>
                <a:spcPts val="100"/>
              </a:spcAft>
              <a:defRPr sz="869">
                <a:solidFill>
                  <a:srgbClr val="232326"/>
                </a:solidFill>
                <a:latin typeface="Aptos"/>
              </a:defRPr>
            </a:pPr>
            <a:r>
              <a:t>37 tys. zł</a:t>
            </a:r>
          </a:p>
          <a:p>
            <a:pPr>
              <a:spcAft>
                <a:spcPts val="100"/>
              </a:spcAft>
              <a:defRPr sz="869">
                <a:solidFill>
                  <a:srgbClr val="232326"/>
                </a:solidFill>
                <a:latin typeface="Aptos"/>
              </a:defRPr>
            </a:pPr>
            <a:r>
              <a:t>127 wolontariuszy</a:t>
            </a:r>
          </a:p>
          <a:p>
            <a:pPr>
              <a:spcAft>
                <a:spcPts val="100"/>
              </a:spcAft>
              <a:defRPr sz="869">
                <a:solidFill>
                  <a:srgbClr val="232326"/>
                </a:solidFill>
                <a:latin typeface="Aptos"/>
              </a:defRPr>
            </a:pPr>
            <a:r>
              <a:t>18 diecezji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66928" y="3310128"/>
            <a:ext cx="2697480" cy="1078992"/>
          </a:xfrm>
          <a:prstGeom prst="roundRect">
            <a:avLst/>
          </a:prstGeom>
          <a:solidFill>
            <a:srgbClr val="FFFFFF"/>
          </a:solidFill>
          <a:ln>
            <a:solidFill>
              <a:srgbClr val="EBE6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ectangle 25"/>
          <p:cNvSpPr/>
          <p:nvPr/>
        </p:nvSpPr>
        <p:spPr>
          <a:xfrm>
            <a:off x="566928" y="3310128"/>
            <a:ext cx="109728" cy="1078992"/>
          </a:xfrm>
          <a:prstGeom prst="rect">
            <a:avLst/>
          </a:prstGeom>
          <a:solidFill>
            <a:srgbClr val="F1B2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795528" y="3419856"/>
            <a:ext cx="6400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1">
                <a:solidFill>
                  <a:srgbClr val="26153F"/>
                </a:solidFill>
                <a:latin typeface="Aptos Display"/>
              </a:rPr>
              <a:t>2022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95528" y="3730752"/>
            <a:ext cx="2240280" cy="56692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00"/>
              </a:spcAft>
              <a:defRPr sz="869">
                <a:solidFill>
                  <a:srgbClr val="232326"/>
                </a:solidFill>
                <a:latin typeface="Aptos"/>
              </a:defRPr>
            </a:pPr>
            <a:r>
              <a:t>—</a:t>
            </a:r>
          </a:p>
          <a:p>
            <a:pPr>
              <a:spcAft>
                <a:spcPts val="100"/>
              </a:spcAft>
              <a:defRPr sz="869">
                <a:solidFill>
                  <a:srgbClr val="232326"/>
                </a:solidFill>
                <a:latin typeface="Aptos"/>
              </a:defRPr>
            </a:pPr>
            <a:r>
              <a:t>55 247,63 zł</a:t>
            </a:r>
          </a:p>
          <a:p>
            <a:pPr>
              <a:spcAft>
                <a:spcPts val="100"/>
              </a:spcAft>
              <a:defRPr sz="869">
                <a:solidFill>
                  <a:srgbClr val="232326"/>
                </a:solidFill>
                <a:latin typeface="Aptos"/>
              </a:defRPr>
            </a:pPr>
            <a:r>
              <a:t>400 wolontariuszy</a:t>
            </a:r>
          </a:p>
          <a:p>
            <a:pPr>
              <a:spcAft>
                <a:spcPts val="100"/>
              </a:spcAft>
              <a:defRPr sz="869">
                <a:solidFill>
                  <a:srgbClr val="232326"/>
                </a:solidFill>
                <a:latin typeface="Aptos"/>
              </a:defRPr>
            </a:pPr>
            <a:r>
              <a:t>—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3419856" y="3310128"/>
            <a:ext cx="2697480" cy="1078992"/>
          </a:xfrm>
          <a:prstGeom prst="roundRect">
            <a:avLst/>
          </a:prstGeom>
          <a:solidFill>
            <a:srgbClr val="FFFFFF"/>
          </a:solidFill>
          <a:ln>
            <a:solidFill>
              <a:srgbClr val="EBE6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Rectangle 29"/>
          <p:cNvSpPr/>
          <p:nvPr/>
        </p:nvSpPr>
        <p:spPr>
          <a:xfrm>
            <a:off x="3419856" y="3310128"/>
            <a:ext cx="109728" cy="1078992"/>
          </a:xfrm>
          <a:prstGeom prst="rect">
            <a:avLst/>
          </a:prstGeom>
          <a:solidFill>
            <a:srgbClr val="F1B2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3648456" y="3419856"/>
            <a:ext cx="6400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1">
                <a:solidFill>
                  <a:srgbClr val="26153F"/>
                </a:solidFill>
                <a:latin typeface="Aptos Display"/>
              </a:rPr>
              <a:t>2023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648456" y="3730752"/>
            <a:ext cx="2240280" cy="56692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00"/>
              </a:spcAft>
              <a:defRPr sz="869">
                <a:solidFill>
                  <a:srgbClr val="232326"/>
                </a:solidFill>
                <a:latin typeface="Aptos"/>
              </a:defRPr>
            </a:pPr>
            <a:r>
              <a:t>—</a:t>
            </a:r>
          </a:p>
          <a:p>
            <a:pPr>
              <a:spcAft>
                <a:spcPts val="100"/>
              </a:spcAft>
              <a:defRPr sz="869">
                <a:solidFill>
                  <a:srgbClr val="232326"/>
                </a:solidFill>
                <a:latin typeface="Aptos"/>
              </a:defRPr>
            </a:pPr>
            <a:r>
              <a:t>92 tys. zł</a:t>
            </a:r>
          </a:p>
          <a:p>
            <a:pPr>
              <a:spcAft>
                <a:spcPts val="100"/>
              </a:spcAft>
              <a:defRPr sz="869">
                <a:solidFill>
                  <a:srgbClr val="232326"/>
                </a:solidFill>
                <a:latin typeface="Aptos"/>
              </a:defRPr>
            </a:pPr>
            <a:r>
              <a:t>350 wolontariuszy</a:t>
            </a:r>
          </a:p>
          <a:p>
            <a:pPr>
              <a:spcAft>
                <a:spcPts val="100"/>
              </a:spcAft>
              <a:defRPr sz="869">
                <a:solidFill>
                  <a:srgbClr val="232326"/>
                </a:solidFill>
                <a:latin typeface="Aptos"/>
              </a:defRPr>
            </a:pPr>
            <a:r>
              <a:t>16 diecezji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6272784" y="3310128"/>
            <a:ext cx="2697480" cy="1078992"/>
          </a:xfrm>
          <a:prstGeom prst="roundRect">
            <a:avLst/>
          </a:prstGeom>
          <a:solidFill>
            <a:srgbClr val="FFFFFF"/>
          </a:solidFill>
          <a:ln>
            <a:solidFill>
              <a:srgbClr val="EBE6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Rectangle 33"/>
          <p:cNvSpPr/>
          <p:nvPr/>
        </p:nvSpPr>
        <p:spPr>
          <a:xfrm>
            <a:off x="6272784" y="3310128"/>
            <a:ext cx="109728" cy="1078992"/>
          </a:xfrm>
          <a:prstGeom prst="rect">
            <a:avLst/>
          </a:prstGeom>
          <a:solidFill>
            <a:srgbClr val="F1B2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TextBox 34"/>
          <p:cNvSpPr txBox="1"/>
          <p:nvPr/>
        </p:nvSpPr>
        <p:spPr>
          <a:xfrm>
            <a:off x="6501384" y="3419856"/>
            <a:ext cx="6400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1">
                <a:solidFill>
                  <a:srgbClr val="26153F"/>
                </a:solidFill>
                <a:latin typeface="Aptos Display"/>
              </a:rPr>
              <a:t>2024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501384" y="3730752"/>
            <a:ext cx="2240280" cy="56692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00"/>
              </a:spcAft>
              <a:defRPr sz="869">
                <a:solidFill>
                  <a:srgbClr val="232326"/>
                </a:solidFill>
                <a:latin typeface="Aptos"/>
              </a:defRPr>
            </a:pPr>
            <a:r>
              <a:t>2 209 kg darów</a:t>
            </a:r>
          </a:p>
          <a:p>
            <a:pPr>
              <a:spcAft>
                <a:spcPts val="100"/>
              </a:spcAft>
              <a:defRPr sz="869">
                <a:solidFill>
                  <a:srgbClr val="232326"/>
                </a:solidFill>
                <a:latin typeface="Aptos"/>
              </a:defRPr>
            </a:pPr>
            <a:r>
              <a:t>55 180 zł</a:t>
            </a:r>
          </a:p>
          <a:p>
            <a:pPr>
              <a:spcAft>
                <a:spcPts val="100"/>
              </a:spcAft>
              <a:defRPr sz="869">
                <a:solidFill>
                  <a:srgbClr val="232326"/>
                </a:solidFill>
                <a:latin typeface="Aptos"/>
              </a:defRPr>
            </a:pPr>
            <a:r>
              <a:t>200 wolontariuszy</a:t>
            </a:r>
          </a:p>
          <a:p>
            <a:pPr>
              <a:spcAft>
                <a:spcPts val="100"/>
              </a:spcAft>
              <a:defRPr sz="869">
                <a:solidFill>
                  <a:srgbClr val="232326"/>
                </a:solidFill>
                <a:latin typeface="Aptos"/>
              </a:defRPr>
            </a:pPr>
            <a:r>
              <a:t>—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9125711" y="3310128"/>
            <a:ext cx="2697480" cy="1078992"/>
          </a:xfrm>
          <a:prstGeom prst="roundRect">
            <a:avLst/>
          </a:prstGeom>
          <a:solidFill>
            <a:srgbClr val="FFFFFF"/>
          </a:solidFill>
          <a:ln>
            <a:solidFill>
              <a:srgbClr val="EBE6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Rectangle 37"/>
          <p:cNvSpPr/>
          <p:nvPr/>
        </p:nvSpPr>
        <p:spPr>
          <a:xfrm>
            <a:off x="9125711" y="3310128"/>
            <a:ext cx="109728" cy="1078992"/>
          </a:xfrm>
          <a:prstGeom prst="rect">
            <a:avLst/>
          </a:prstGeom>
          <a:solidFill>
            <a:srgbClr val="F1B2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TextBox 38"/>
          <p:cNvSpPr txBox="1"/>
          <p:nvPr/>
        </p:nvSpPr>
        <p:spPr>
          <a:xfrm>
            <a:off x="9354311" y="3419856"/>
            <a:ext cx="6400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1">
                <a:solidFill>
                  <a:srgbClr val="26153F"/>
                </a:solidFill>
                <a:latin typeface="Aptos Display"/>
              </a:rPr>
              <a:t>2025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9354311" y="3730752"/>
            <a:ext cx="2240280" cy="56692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00"/>
              </a:spcAft>
              <a:defRPr sz="869">
                <a:solidFill>
                  <a:srgbClr val="232326"/>
                </a:solidFill>
                <a:latin typeface="Aptos"/>
              </a:defRPr>
            </a:pPr>
            <a:r>
              <a:t>ponad 14 t darów</a:t>
            </a:r>
          </a:p>
          <a:p>
            <a:pPr>
              <a:spcAft>
                <a:spcPts val="100"/>
              </a:spcAft>
              <a:defRPr sz="869">
                <a:solidFill>
                  <a:srgbClr val="232326"/>
                </a:solidFill>
                <a:latin typeface="Aptos"/>
              </a:defRPr>
            </a:pPr>
            <a:r>
              <a:t>100 tys. zł</a:t>
            </a:r>
          </a:p>
          <a:p>
            <a:pPr>
              <a:spcAft>
                <a:spcPts val="100"/>
              </a:spcAft>
              <a:defRPr sz="869">
                <a:solidFill>
                  <a:srgbClr val="232326"/>
                </a:solidFill>
                <a:latin typeface="Aptos"/>
              </a:defRPr>
            </a:pPr>
            <a:r>
              <a:t>400 wolontariuszy</a:t>
            </a:r>
          </a:p>
          <a:p>
            <a:pPr>
              <a:spcAft>
                <a:spcPts val="100"/>
              </a:spcAft>
              <a:defRPr sz="869">
                <a:solidFill>
                  <a:srgbClr val="232326"/>
                </a:solidFill>
                <a:latin typeface="Aptos"/>
              </a:defRPr>
            </a:pPr>
            <a:r>
              <a:t>16 diecezji</a:t>
            </a:r>
          </a:p>
        </p:txBody>
      </p:sp>
      <p:sp>
        <p:nvSpPr>
          <p:cNvPr id="41" name="Rectangle 40"/>
          <p:cNvSpPr/>
          <p:nvPr/>
        </p:nvSpPr>
        <p:spPr>
          <a:xfrm>
            <a:off x="566928" y="6510528"/>
            <a:ext cx="11018520" cy="10972"/>
          </a:xfrm>
          <a:prstGeom prst="rect">
            <a:avLst/>
          </a:prstGeom>
          <a:solidFill>
            <a:srgbClr val="EBE6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TextBox 41"/>
          <p:cNvSpPr txBox="1"/>
          <p:nvPr/>
        </p:nvSpPr>
        <p:spPr>
          <a:xfrm>
            <a:off x="566928" y="6565392"/>
            <a:ext cx="82296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750">
                <a:solidFill>
                  <a:srgbClr val="69636D"/>
                </a:solidFill>
                <a:latin typeface="Aptos"/>
              </a:rPr>
              <a:t>Katolickie Stowarzyszenie Młodzieży • IX edycja „Polak z Sercem”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4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713232"/>
          </a:xfrm>
          <a:prstGeom prst="rect">
            <a:avLst/>
          </a:prstGeom>
          <a:solidFill>
            <a:srgbClr val="2615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502920" y="640080"/>
            <a:ext cx="1005840" cy="50292"/>
          </a:xfrm>
          <a:prstGeom prst="rect">
            <a:avLst/>
          </a:prstGeom>
          <a:solidFill>
            <a:srgbClr val="F1B2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66928" y="164592"/>
            <a:ext cx="786384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1">
                <a:solidFill>
                  <a:srgbClr val="F1B200"/>
                </a:solidFill>
                <a:latin typeface="Aptos"/>
              </a:rPr>
              <a:t>IX EDYCJA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155680" y="164592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CDC3D2"/>
                </a:solidFill>
                <a:latin typeface="Aptos"/>
              </a:rPr>
              <a:t>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1024128"/>
            <a:ext cx="10972800" cy="6583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26153F"/>
                </a:solidFill>
                <a:latin typeface="Aptos Display"/>
              </a:rPr>
              <a:t>Komu pomagamy?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1682496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300">
                <a:solidFill>
                  <a:srgbClr val="69636D"/>
                </a:solidFill>
                <a:latin typeface="Aptos"/>
              </a:rPr>
              <a:t>Serce dla pokoleń — pomoc dopasowana do potrzeb.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66928" y="2240280"/>
            <a:ext cx="3401568" cy="2514600"/>
          </a:xfrm>
          <a:prstGeom prst="roundRect">
            <a:avLst/>
          </a:prstGeom>
          <a:solidFill>
            <a:srgbClr val="FFFFFF"/>
          </a:solidFill>
          <a:ln>
            <a:solidFill>
              <a:srgbClr val="EBE6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Oval 9"/>
          <p:cNvSpPr/>
          <p:nvPr/>
        </p:nvSpPr>
        <p:spPr>
          <a:xfrm>
            <a:off x="1984248" y="2560320"/>
            <a:ext cx="566928" cy="566928"/>
          </a:xfrm>
          <a:prstGeom prst="ellipse">
            <a:avLst/>
          </a:prstGeom>
          <a:solidFill>
            <a:srgbClr val="C615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841247" y="3246120"/>
            <a:ext cx="2852928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800" b="1">
                <a:solidFill>
                  <a:srgbClr val="26153F"/>
                </a:solidFill>
                <a:latin typeface="Aptos Display"/>
              </a:rPr>
              <a:t>DZIECI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6968" y="3794760"/>
            <a:ext cx="2761488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100">
                <a:solidFill>
                  <a:srgbClr val="232326"/>
                </a:solidFill>
                <a:latin typeface="Aptos"/>
              </a:rPr>
              <a:t>przybory szkolne i pomoce edukacyjne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361688" y="2240280"/>
            <a:ext cx="3401568" cy="2514600"/>
          </a:xfrm>
          <a:prstGeom prst="roundRect">
            <a:avLst/>
          </a:prstGeom>
          <a:solidFill>
            <a:srgbClr val="FFFFFF"/>
          </a:solidFill>
          <a:ln>
            <a:solidFill>
              <a:srgbClr val="EBE6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Oval 13"/>
          <p:cNvSpPr/>
          <p:nvPr/>
        </p:nvSpPr>
        <p:spPr>
          <a:xfrm>
            <a:off x="5779008" y="2560320"/>
            <a:ext cx="566928" cy="566928"/>
          </a:xfrm>
          <a:prstGeom prst="ellipse">
            <a:avLst/>
          </a:prstGeom>
          <a:solidFill>
            <a:srgbClr val="F1B2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4636008" y="3246120"/>
            <a:ext cx="2852928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800" b="1">
                <a:solidFill>
                  <a:srgbClr val="26153F"/>
                </a:solidFill>
                <a:latin typeface="Aptos Display"/>
              </a:rPr>
              <a:t>RODZINY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81728" y="3794760"/>
            <a:ext cx="2761488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100">
                <a:solidFill>
                  <a:srgbClr val="232326"/>
                </a:solidFill>
                <a:latin typeface="Aptos"/>
              </a:rPr>
              <a:t>podstawowe artykuły i wsparcie finansowe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156448" y="2240280"/>
            <a:ext cx="3401568" cy="2514600"/>
          </a:xfrm>
          <a:prstGeom prst="roundRect">
            <a:avLst/>
          </a:prstGeom>
          <a:solidFill>
            <a:srgbClr val="FFFFFF"/>
          </a:solidFill>
          <a:ln>
            <a:solidFill>
              <a:srgbClr val="EBE6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Oval 17"/>
          <p:cNvSpPr/>
          <p:nvPr/>
        </p:nvSpPr>
        <p:spPr>
          <a:xfrm>
            <a:off x="9573768" y="2560320"/>
            <a:ext cx="566928" cy="566928"/>
          </a:xfrm>
          <a:prstGeom prst="ellipse">
            <a:avLst/>
          </a:prstGeom>
          <a:solidFill>
            <a:srgbClr val="5C27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8430768" y="3246120"/>
            <a:ext cx="2852928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800" b="1">
                <a:solidFill>
                  <a:srgbClr val="26153F"/>
                </a:solidFill>
                <a:latin typeface="Aptos Display"/>
              </a:rPr>
              <a:t>SENIORZY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476488" y="3794760"/>
            <a:ext cx="2761488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100">
                <a:solidFill>
                  <a:srgbClr val="232326"/>
                </a:solidFill>
                <a:latin typeface="Aptos"/>
              </a:rPr>
              <a:t>środki higieniczne i codzienne wsparcie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66928" y="5074920"/>
            <a:ext cx="10991088" cy="731520"/>
          </a:xfrm>
          <a:prstGeom prst="roundRect">
            <a:avLst/>
          </a:prstGeom>
          <a:solidFill>
            <a:srgbClr val="2615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822960" y="5266944"/>
            <a:ext cx="104698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100">
                <a:solidFill>
                  <a:srgbClr val="FFFFFF"/>
                </a:solidFill>
                <a:latin typeface="Aptos"/>
              </a:rPr>
              <a:t>Ukraina • Białoruś • Litwa   |   trudności ekonomiczne • ograniczony dostęp do edukacji • brak systemowego wsparcia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66928" y="6510528"/>
            <a:ext cx="11018520" cy="10972"/>
          </a:xfrm>
          <a:prstGeom prst="rect">
            <a:avLst/>
          </a:prstGeom>
          <a:solidFill>
            <a:srgbClr val="EBE6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566928" y="6565392"/>
            <a:ext cx="82296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750">
                <a:solidFill>
                  <a:srgbClr val="69636D"/>
                </a:solidFill>
                <a:latin typeface="Aptos"/>
              </a:rPr>
              <a:t>Katolickie Stowarzyszenie Młodzieży • IX edycja „Polak z Sercem”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4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713232"/>
          </a:xfrm>
          <a:prstGeom prst="rect">
            <a:avLst/>
          </a:prstGeom>
          <a:solidFill>
            <a:srgbClr val="2615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502920" y="640080"/>
            <a:ext cx="1005840" cy="50292"/>
          </a:xfrm>
          <a:prstGeom prst="rect">
            <a:avLst/>
          </a:prstGeom>
          <a:solidFill>
            <a:srgbClr val="F1B2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66928" y="164592"/>
            <a:ext cx="786384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1">
                <a:solidFill>
                  <a:srgbClr val="F1B200"/>
                </a:solidFill>
                <a:latin typeface="Aptos"/>
              </a:rPr>
              <a:t>FORMY POMOCY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155680" y="164592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CDC3D2"/>
                </a:solidFill>
                <a:latin typeface="Aptos"/>
              </a:rPr>
              <a:t>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1024128"/>
            <a:ext cx="10972800" cy="6583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26153F"/>
                </a:solidFill>
                <a:latin typeface="Aptos Display"/>
              </a:rPr>
              <a:t>Jak zbieramy pomoc?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1682496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300">
                <a:solidFill>
                  <a:srgbClr val="69636D"/>
                </a:solidFill>
                <a:latin typeface="Aptos"/>
              </a:rPr>
              <a:t>Cztery drogi zaangażowania w IX edycji.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66928" y="2057400"/>
            <a:ext cx="5257800" cy="1481328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E1DB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Oval 9"/>
          <p:cNvSpPr/>
          <p:nvPr/>
        </p:nvSpPr>
        <p:spPr>
          <a:xfrm>
            <a:off x="768096" y="2258568"/>
            <a:ext cx="438912" cy="438912"/>
          </a:xfrm>
          <a:prstGeom prst="ellipse">
            <a:avLst/>
          </a:prstGeom>
          <a:solidFill>
            <a:srgbClr val="C615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768096" y="2304288"/>
            <a:ext cx="438912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Aptos"/>
              </a:rPr>
              <a:t>01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16736" y="2221992"/>
            <a:ext cx="4306824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1">
                <a:solidFill>
                  <a:srgbClr val="26153F"/>
                </a:solidFill>
                <a:latin typeface="Aptos Display"/>
              </a:rPr>
              <a:t>ZBIÓRKI DO PUSZEK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95528" y="2770632"/>
            <a:ext cx="4800600" cy="585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019">
                <a:solidFill>
                  <a:srgbClr val="232326"/>
                </a:solidFill>
                <a:latin typeface="Aptos"/>
              </a:defRPr>
            </a:pPr>
            <a:r>
              <a:t>Zbiórka publiczna prowadzona przez wolontariuszy, m.in. przy kościele.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217920" y="2057400"/>
            <a:ext cx="5257800" cy="1481328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E1DB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Oval 14"/>
          <p:cNvSpPr/>
          <p:nvPr/>
        </p:nvSpPr>
        <p:spPr>
          <a:xfrm>
            <a:off x="6419088" y="2258568"/>
            <a:ext cx="438912" cy="438912"/>
          </a:xfrm>
          <a:prstGeom prst="ellipse">
            <a:avLst/>
          </a:prstGeom>
          <a:solidFill>
            <a:srgbClr val="F1B2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6419088" y="2304288"/>
            <a:ext cx="438912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Aptos"/>
              </a:rPr>
              <a:t>02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967728" y="2221992"/>
            <a:ext cx="4306824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1">
                <a:solidFill>
                  <a:srgbClr val="26153F"/>
                </a:solidFill>
                <a:latin typeface="Aptos Display"/>
              </a:rPr>
              <a:t>DARY RZECZOWE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46520" y="2770632"/>
            <a:ext cx="4800600" cy="585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019">
                <a:solidFill>
                  <a:srgbClr val="232326"/>
                </a:solidFill>
                <a:latin typeface="Aptos"/>
              </a:defRPr>
            </a:pPr>
            <a:r>
              <a:t>Żywność długoterminowa, środki higieniczne, artykuły szkolne. Nie przyjmujemy ubrań.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66928" y="3886200"/>
            <a:ext cx="5257800" cy="1481328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E1DB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Oval 19"/>
          <p:cNvSpPr/>
          <p:nvPr/>
        </p:nvSpPr>
        <p:spPr>
          <a:xfrm>
            <a:off x="768096" y="4087368"/>
            <a:ext cx="438912" cy="438912"/>
          </a:xfrm>
          <a:prstGeom prst="ellipse">
            <a:avLst/>
          </a:prstGeom>
          <a:solidFill>
            <a:srgbClr val="5C27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768096" y="4133087"/>
            <a:ext cx="438912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Aptos"/>
              </a:rPr>
              <a:t>03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316736" y="4050791"/>
            <a:ext cx="4306824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1">
                <a:solidFill>
                  <a:srgbClr val="26153F"/>
                </a:solidFill>
                <a:latin typeface="Aptos Display"/>
              </a:rPr>
              <a:t>ZBIÓRKI ONLINE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95528" y="4599432"/>
            <a:ext cx="4800600" cy="4060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019">
                <a:solidFill>
                  <a:srgbClr val="232326"/>
                </a:solidFill>
                <a:latin typeface="Aptos"/>
              </a:defRPr>
            </a:pPr>
            <a:r>
              <a:rPr dirty="0"/>
              <a:t>Wpłaty na </a:t>
            </a:r>
            <a:r>
              <a:rPr dirty="0" err="1"/>
              <a:t>dedykowaną</a:t>
            </a:r>
            <a:r>
              <a:rPr dirty="0"/>
              <a:t> zbiórkę </a:t>
            </a:r>
            <a:r>
              <a:rPr dirty="0" err="1"/>
              <a:t>internetową</a:t>
            </a:r>
            <a:r>
              <a:rPr dirty="0"/>
              <a:t>, przeznaczone na realizację </a:t>
            </a:r>
            <a:r>
              <a:rPr dirty="0" err="1"/>
              <a:t>pomocy</a:t>
            </a:r>
            <a:r>
              <a:rPr dirty="0"/>
              <a:t>.</a:t>
            </a:r>
            <a:r>
              <a:rPr lang="pl-PL" dirty="0"/>
              <a:t> (dodajdobra.pl)</a:t>
            </a:r>
            <a:endParaRPr dirty="0"/>
          </a:p>
        </p:txBody>
      </p:sp>
      <p:sp>
        <p:nvSpPr>
          <p:cNvPr id="24" name="Rounded Rectangle 23"/>
          <p:cNvSpPr/>
          <p:nvPr/>
        </p:nvSpPr>
        <p:spPr>
          <a:xfrm>
            <a:off x="6217920" y="3886200"/>
            <a:ext cx="5257800" cy="1481328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E1DB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Oval 24"/>
          <p:cNvSpPr/>
          <p:nvPr/>
        </p:nvSpPr>
        <p:spPr>
          <a:xfrm>
            <a:off x="6419088" y="4087368"/>
            <a:ext cx="438912" cy="438912"/>
          </a:xfrm>
          <a:prstGeom prst="ellipse">
            <a:avLst/>
          </a:prstGeom>
          <a:solidFill>
            <a:srgbClr val="377D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6419088" y="4133087"/>
            <a:ext cx="438912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Aptos"/>
              </a:rPr>
              <a:t>04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967728" y="4050791"/>
            <a:ext cx="4306824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1">
                <a:solidFill>
                  <a:srgbClr val="26153F"/>
                </a:solidFill>
                <a:latin typeface="Aptos Display"/>
              </a:rPr>
              <a:t>TORBA Z SERCEM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446520" y="4599432"/>
            <a:ext cx="4800600" cy="585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019">
                <a:solidFill>
                  <a:srgbClr val="232326"/>
                </a:solidFill>
                <a:latin typeface="Aptos"/>
              </a:defRPr>
            </a:pPr>
            <a:r>
              <a:t>Nowoczesna forma wsparcia online, dostępna na polakzsercem.pl.</a:t>
            </a:r>
          </a:p>
        </p:txBody>
      </p:sp>
      <p:sp>
        <p:nvSpPr>
          <p:cNvPr id="29" name="Rectangle 28"/>
          <p:cNvSpPr/>
          <p:nvPr/>
        </p:nvSpPr>
        <p:spPr>
          <a:xfrm>
            <a:off x="566928" y="6510528"/>
            <a:ext cx="11018520" cy="10972"/>
          </a:xfrm>
          <a:prstGeom prst="rect">
            <a:avLst/>
          </a:prstGeom>
          <a:solidFill>
            <a:srgbClr val="EBE6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566928" y="6565392"/>
            <a:ext cx="82296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750">
                <a:solidFill>
                  <a:srgbClr val="69636D"/>
                </a:solidFill>
                <a:latin typeface="Aptos"/>
              </a:rPr>
              <a:t>Katolickie Stowarzyszenie Młodzieży • IX edycja „Polak z Sercem”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4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713232"/>
          </a:xfrm>
          <a:prstGeom prst="rect">
            <a:avLst/>
          </a:prstGeom>
          <a:solidFill>
            <a:srgbClr val="2615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502920" y="640080"/>
            <a:ext cx="1005840" cy="50292"/>
          </a:xfrm>
          <a:prstGeom prst="rect">
            <a:avLst/>
          </a:prstGeom>
          <a:solidFill>
            <a:srgbClr val="F1B2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66928" y="164592"/>
            <a:ext cx="786384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1">
                <a:solidFill>
                  <a:srgbClr val="F1B200"/>
                </a:solidFill>
                <a:latin typeface="Aptos"/>
              </a:rPr>
              <a:t>HARMONOGRAM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155680" y="164592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CDC3D2"/>
                </a:solidFill>
                <a:latin typeface="Aptos"/>
              </a:rPr>
              <a:t>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1024128"/>
            <a:ext cx="10972800" cy="6583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26153F"/>
                </a:solidFill>
                <a:latin typeface="Aptos Display"/>
              </a:rPr>
              <a:t>Kiedy co się dzieje?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1682496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300">
                <a:solidFill>
                  <a:srgbClr val="69636D"/>
                </a:solidFill>
                <a:latin typeface="Aptos"/>
              </a:rPr>
              <a:t>IX edycja: od przygotowania do wyjazdu z pomocą.</a:t>
            </a:r>
          </a:p>
        </p:txBody>
      </p:sp>
      <p:sp>
        <p:nvSpPr>
          <p:cNvPr id="9" name="Oval 8"/>
          <p:cNvSpPr/>
          <p:nvPr/>
        </p:nvSpPr>
        <p:spPr>
          <a:xfrm>
            <a:off x="594360" y="2331720"/>
            <a:ext cx="713232" cy="713232"/>
          </a:xfrm>
          <a:prstGeom prst="ellipse">
            <a:avLst/>
          </a:prstGeom>
          <a:solidFill>
            <a:srgbClr val="2615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484632" y="2514600"/>
            <a:ext cx="932688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Aptos"/>
              </a:rPr>
              <a:t>1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307592" y="2642616"/>
            <a:ext cx="1170432" cy="36576"/>
          </a:xfrm>
          <a:prstGeom prst="rect">
            <a:avLst/>
          </a:prstGeom>
          <a:solidFill>
            <a:srgbClr val="EBE6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411480" y="3218688"/>
            <a:ext cx="10972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 b="1">
                <a:solidFill>
                  <a:srgbClr val="26153F"/>
                </a:solidFill>
                <a:latin typeface="Aptos"/>
              </a:rPr>
              <a:t>20 SIE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29184" y="3502152"/>
            <a:ext cx="1243584" cy="530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50" dirty="0" err="1">
                <a:solidFill>
                  <a:srgbClr val="232326"/>
                </a:solidFill>
                <a:latin typeface="Aptos"/>
              </a:rPr>
              <a:t>Zgłoszenia</a:t>
            </a:r>
            <a:r>
              <a:rPr sz="950" dirty="0">
                <a:solidFill>
                  <a:srgbClr val="232326"/>
                </a:solidFill>
                <a:latin typeface="Aptos"/>
              </a:rPr>
              <a:t> </a:t>
            </a:r>
            <a:r>
              <a:rPr sz="950" dirty="0" err="1">
                <a:solidFill>
                  <a:srgbClr val="232326"/>
                </a:solidFill>
                <a:latin typeface="Aptos"/>
              </a:rPr>
              <a:t>koordynatorów</a:t>
            </a:r>
            <a:r>
              <a:rPr sz="950" dirty="0">
                <a:solidFill>
                  <a:srgbClr val="232326"/>
                </a:solidFill>
                <a:latin typeface="Aptos"/>
              </a:rPr>
              <a:t> </a:t>
            </a:r>
            <a:r>
              <a:rPr sz="950" dirty="0" err="1">
                <a:solidFill>
                  <a:srgbClr val="232326"/>
                </a:solidFill>
                <a:latin typeface="Aptos"/>
              </a:rPr>
              <a:t>diecezjalnych</a:t>
            </a:r>
            <a:endParaRPr sz="950" dirty="0">
              <a:solidFill>
                <a:srgbClr val="232326"/>
              </a:solidFill>
              <a:latin typeface="Aptos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2468879" y="2331720"/>
            <a:ext cx="713232" cy="713232"/>
          </a:xfrm>
          <a:prstGeom prst="ellipse">
            <a:avLst/>
          </a:prstGeom>
          <a:solidFill>
            <a:srgbClr val="2615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2359151" y="2514600"/>
            <a:ext cx="932688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Aptos"/>
              </a:rPr>
              <a:t>2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182111" y="2642616"/>
            <a:ext cx="1170432" cy="36576"/>
          </a:xfrm>
          <a:prstGeom prst="rect">
            <a:avLst/>
          </a:prstGeom>
          <a:solidFill>
            <a:srgbClr val="EBE6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2285999" y="3218688"/>
            <a:ext cx="10972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 b="1">
                <a:solidFill>
                  <a:srgbClr val="26153F"/>
                </a:solidFill>
                <a:latin typeface="Aptos"/>
              </a:rPr>
              <a:t>WRZ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203703" y="3502152"/>
            <a:ext cx="1243584" cy="530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50" dirty="0" err="1">
                <a:solidFill>
                  <a:srgbClr val="232326"/>
                </a:solidFill>
                <a:latin typeface="Aptos"/>
              </a:rPr>
              <a:t>Szkolenia</a:t>
            </a:r>
            <a:r>
              <a:rPr sz="950" dirty="0">
                <a:solidFill>
                  <a:srgbClr val="232326"/>
                </a:solidFill>
                <a:latin typeface="Aptos"/>
              </a:rPr>
              <a:t> </a:t>
            </a:r>
            <a:endParaRPr lang="pl-PL" sz="950" dirty="0">
              <a:solidFill>
                <a:srgbClr val="232326"/>
              </a:solidFill>
              <a:latin typeface="Aptos"/>
            </a:endParaRPr>
          </a:p>
          <a:p>
            <a:pPr algn="ctr"/>
            <a:r>
              <a:rPr sz="950" dirty="0">
                <a:solidFill>
                  <a:srgbClr val="232326"/>
                </a:solidFill>
                <a:latin typeface="Aptos"/>
              </a:rPr>
              <a:t>i </a:t>
            </a:r>
            <a:r>
              <a:rPr sz="950" dirty="0" err="1">
                <a:solidFill>
                  <a:srgbClr val="232326"/>
                </a:solidFill>
                <a:latin typeface="Aptos"/>
              </a:rPr>
              <a:t>przygotowanie</a:t>
            </a:r>
            <a:r>
              <a:rPr sz="950" dirty="0">
                <a:solidFill>
                  <a:srgbClr val="232326"/>
                </a:solidFill>
                <a:latin typeface="Aptos"/>
              </a:rPr>
              <a:t> </a:t>
            </a:r>
            <a:r>
              <a:rPr sz="950" dirty="0" err="1">
                <a:solidFill>
                  <a:srgbClr val="232326"/>
                </a:solidFill>
                <a:latin typeface="Aptos"/>
              </a:rPr>
              <a:t>organizatorów</a:t>
            </a:r>
            <a:endParaRPr sz="950" dirty="0">
              <a:solidFill>
                <a:srgbClr val="232326"/>
              </a:solidFill>
              <a:latin typeface="Aptos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4343400" y="2331720"/>
            <a:ext cx="713232" cy="713232"/>
          </a:xfrm>
          <a:prstGeom prst="ellipse">
            <a:avLst/>
          </a:prstGeom>
          <a:solidFill>
            <a:srgbClr val="C615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4233672" y="2514600"/>
            <a:ext cx="932688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Aptos"/>
              </a:rPr>
              <a:t>3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056632" y="2642616"/>
            <a:ext cx="1170432" cy="36576"/>
          </a:xfrm>
          <a:prstGeom prst="rect">
            <a:avLst/>
          </a:prstGeom>
          <a:solidFill>
            <a:srgbClr val="EBE6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4160520" y="3218688"/>
            <a:ext cx="10972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 b="1">
                <a:solidFill>
                  <a:srgbClr val="C6151F"/>
                </a:solidFill>
                <a:latin typeface="Aptos"/>
              </a:rPr>
              <a:t>11–29 LIS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097496" y="3547606"/>
            <a:ext cx="1176202" cy="384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50" dirty="0" err="1">
                <a:solidFill>
                  <a:srgbClr val="232326"/>
                </a:solidFill>
                <a:latin typeface="Aptos"/>
              </a:rPr>
              <a:t>Główna</a:t>
            </a:r>
            <a:r>
              <a:rPr sz="950" dirty="0">
                <a:solidFill>
                  <a:srgbClr val="232326"/>
                </a:solidFill>
                <a:latin typeface="Aptos"/>
              </a:rPr>
              <a:t> </a:t>
            </a:r>
            <a:r>
              <a:rPr sz="950" dirty="0" err="1">
                <a:solidFill>
                  <a:srgbClr val="232326"/>
                </a:solidFill>
                <a:latin typeface="Aptos"/>
              </a:rPr>
              <a:t>zbiórka</a:t>
            </a:r>
            <a:r>
              <a:rPr sz="950" dirty="0">
                <a:solidFill>
                  <a:srgbClr val="232326"/>
                </a:solidFill>
                <a:latin typeface="Aptos"/>
              </a:rPr>
              <a:t> </a:t>
            </a:r>
            <a:endParaRPr lang="pl-PL" sz="950" dirty="0">
              <a:solidFill>
                <a:srgbClr val="232326"/>
              </a:solidFill>
              <a:latin typeface="Aptos"/>
            </a:endParaRPr>
          </a:p>
          <a:p>
            <a:pPr algn="ctr"/>
            <a:r>
              <a:rPr sz="950" dirty="0">
                <a:solidFill>
                  <a:srgbClr val="232326"/>
                </a:solidFill>
                <a:latin typeface="Aptos"/>
              </a:rPr>
              <a:t>w </a:t>
            </a:r>
            <a:r>
              <a:rPr sz="950" dirty="0" err="1">
                <a:solidFill>
                  <a:srgbClr val="232326"/>
                </a:solidFill>
                <a:latin typeface="Aptos"/>
              </a:rPr>
              <a:t>parafiach</a:t>
            </a:r>
            <a:endParaRPr sz="950" dirty="0">
              <a:solidFill>
                <a:srgbClr val="232326"/>
              </a:solidFill>
              <a:latin typeface="Aptos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6217920" y="2331720"/>
            <a:ext cx="713232" cy="713232"/>
          </a:xfrm>
          <a:prstGeom prst="ellipse">
            <a:avLst/>
          </a:prstGeom>
          <a:solidFill>
            <a:srgbClr val="2615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6108192" y="2514600"/>
            <a:ext cx="932688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Aptos"/>
              </a:rPr>
              <a:t>4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931152" y="2642616"/>
            <a:ext cx="1170432" cy="36576"/>
          </a:xfrm>
          <a:prstGeom prst="rect">
            <a:avLst/>
          </a:prstGeom>
          <a:solidFill>
            <a:srgbClr val="EBE6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6035040" y="3218688"/>
            <a:ext cx="10972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 b="1">
                <a:solidFill>
                  <a:srgbClr val="26153F"/>
                </a:solidFill>
                <a:latin typeface="Aptos"/>
              </a:rPr>
              <a:t>OD GRU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050261" y="3483864"/>
            <a:ext cx="1103849" cy="530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50" dirty="0">
                <a:solidFill>
                  <a:srgbClr val="232326"/>
                </a:solidFill>
                <a:latin typeface="Aptos"/>
              </a:rPr>
              <a:t>Odbiór darów </a:t>
            </a:r>
            <a:endParaRPr lang="pl-PL" sz="950" dirty="0">
              <a:solidFill>
                <a:srgbClr val="232326"/>
              </a:solidFill>
              <a:latin typeface="Aptos"/>
            </a:endParaRPr>
          </a:p>
          <a:p>
            <a:pPr algn="ctr"/>
            <a:r>
              <a:rPr sz="950" dirty="0">
                <a:solidFill>
                  <a:srgbClr val="232326"/>
                </a:solidFill>
                <a:latin typeface="Aptos"/>
              </a:rPr>
              <a:t>i </a:t>
            </a:r>
            <a:r>
              <a:rPr sz="950" dirty="0" err="1">
                <a:solidFill>
                  <a:srgbClr val="232326"/>
                </a:solidFill>
                <a:latin typeface="Aptos"/>
              </a:rPr>
              <a:t>wyjazdy</a:t>
            </a:r>
            <a:r>
              <a:rPr sz="950" dirty="0">
                <a:solidFill>
                  <a:srgbClr val="232326"/>
                </a:solidFill>
                <a:latin typeface="Aptos"/>
              </a:rPr>
              <a:t> </a:t>
            </a:r>
            <a:endParaRPr lang="pl-PL" sz="950" dirty="0">
              <a:solidFill>
                <a:srgbClr val="232326"/>
              </a:solidFill>
              <a:latin typeface="Aptos"/>
            </a:endParaRPr>
          </a:p>
          <a:p>
            <a:pPr algn="ctr"/>
            <a:r>
              <a:rPr sz="950" dirty="0">
                <a:solidFill>
                  <a:srgbClr val="232326"/>
                </a:solidFill>
                <a:latin typeface="Aptos"/>
              </a:rPr>
              <a:t>z </a:t>
            </a:r>
            <a:r>
              <a:rPr sz="950" dirty="0" err="1">
                <a:solidFill>
                  <a:srgbClr val="232326"/>
                </a:solidFill>
                <a:latin typeface="Aptos"/>
              </a:rPr>
              <a:t>pomocą</a:t>
            </a:r>
            <a:endParaRPr sz="950" dirty="0">
              <a:solidFill>
                <a:srgbClr val="232326"/>
              </a:solidFill>
              <a:latin typeface="Aptos"/>
            </a:endParaRPr>
          </a:p>
        </p:txBody>
      </p:sp>
      <p:sp>
        <p:nvSpPr>
          <p:cNvPr id="29" name="Oval 28"/>
          <p:cNvSpPr/>
          <p:nvPr/>
        </p:nvSpPr>
        <p:spPr>
          <a:xfrm>
            <a:off x="8092440" y="2331720"/>
            <a:ext cx="713232" cy="713232"/>
          </a:xfrm>
          <a:prstGeom prst="ellipse">
            <a:avLst/>
          </a:prstGeom>
          <a:solidFill>
            <a:srgbClr val="2615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7982712" y="2514600"/>
            <a:ext cx="932688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Aptos"/>
              </a:rPr>
              <a:t>5</a:t>
            </a:r>
          </a:p>
        </p:txBody>
      </p:sp>
      <p:sp>
        <p:nvSpPr>
          <p:cNvPr id="31" name="Rectangle 30"/>
          <p:cNvSpPr/>
          <p:nvPr/>
        </p:nvSpPr>
        <p:spPr>
          <a:xfrm>
            <a:off x="8805672" y="2642616"/>
            <a:ext cx="1170432" cy="36576"/>
          </a:xfrm>
          <a:prstGeom prst="rect">
            <a:avLst/>
          </a:prstGeom>
          <a:solidFill>
            <a:srgbClr val="EBE6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7909560" y="3218688"/>
            <a:ext cx="10972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 b="1">
                <a:solidFill>
                  <a:srgbClr val="26153F"/>
                </a:solidFill>
                <a:latin typeface="Aptos"/>
              </a:rPr>
              <a:t>DO 31 STY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845374" y="3547606"/>
            <a:ext cx="1102518" cy="384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50" dirty="0" err="1">
                <a:solidFill>
                  <a:srgbClr val="232326"/>
                </a:solidFill>
                <a:latin typeface="Aptos"/>
              </a:rPr>
              <a:t>Podsumowanie</a:t>
            </a:r>
            <a:r>
              <a:rPr sz="950" dirty="0">
                <a:solidFill>
                  <a:srgbClr val="232326"/>
                </a:solidFill>
                <a:latin typeface="Aptos"/>
              </a:rPr>
              <a:t> edycji</a:t>
            </a:r>
          </a:p>
        </p:txBody>
      </p:sp>
      <p:sp>
        <p:nvSpPr>
          <p:cNvPr id="34" name="Oval 33"/>
          <p:cNvSpPr/>
          <p:nvPr/>
        </p:nvSpPr>
        <p:spPr>
          <a:xfrm>
            <a:off x="9966960" y="2331720"/>
            <a:ext cx="713232" cy="713232"/>
          </a:xfrm>
          <a:prstGeom prst="ellipse">
            <a:avLst/>
          </a:prstGeom>
          <a:solidFill>
            <a:srgbClr val="2615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TextBox 34"/>
          <p:cNvSpPr txBox="1"/>
          <p:nvPr/>
        </p:nvSpPr>
        <p:spPr>
          <a:xfrm>
            <a:off x="9857232" y="2514600"/>
            <a:ext cx="932688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Aptos"/>
              </a:rPr>
              <a:t>6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9784080" y="3218688"/>
            <a:ext cx="10972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 b="1">
                <a:solidFill>
                  <a:srgbClr val="26153F"/>
                </a:solidFill>
                <a:latin typeface="Aptos"/>
              </a:rPr>
              <a:t>STY–KWI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9701784" y="3529036"/>
            <a:ext cx="1243584" cy="530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50" dirty="0" err="1">
                <a:solidFill>
                  <a:srgbClr val="232326"/>
                </a:solidFill>
                <a:latin typeface="Aptos"/>
              </a:rPr>
              <a:t>Wyjazdy</a:t>
            </a:r>
            <a:r>
              <a:rPr sz="950" dirty="0">
                <a:solidFill>
                  <a:srgbClr val="232326"/>
                </a:solidFill>
                <a:latin typeface="Aptos"/>
              </a:rPr>
              <a:t> z </a:t>
            </a:r>
            <a:r>
              <a:rPr sz="950" dirty="0" err="1">
                <a:solidFill>
                  <a:srgbClr val="232326"/>
                </a:solidFill>
                <a:latin typeface="Aptos"/>
              </a:rPr>
              <a:t>pomocą</a:t>
            </a:r>
            <a:r>
              <a:rPr sz="950" dirty="0">
                <a:solidFill>
                  <a:srgbClr val="232326"/>
                </a:solidFill>
                <a:latin typeface="Aptos"/>
              </a:rPr>
              <a:t> i </a:t>
            </a:r>
            <a:r>
              <a:rPr sz="950" dirty="0" err="1">
                <a:solidFill>
                  <a:srgbClr val="232326"/>
                </a:solidFill>
                <a:latin typeface="Aptos"/>
              </a:rPr>
              <a:t>przygotowanie</a:t>
            </a:r>
            <a:r>
              <a:rPr sz="950" dirty="0">
                <a:solidFill>
                  <a:srgbClr val="232326"/>
                </a:solidFill>
                <a:latin typeface="Aptos"/>
              </a:rPr>
              <a:t> </a:t>
            </a:r>
            <a:r>
              <a:rPr sz="950" dirty="0" err="1">
                <a:solidFill>
                  <a:srgbClr val="232326"/>
                </a:solidFill>
                <a:latin typeface="Aptos"/>
              </a:rPr>
              <a:t>kolejnej</a:t>
            </a:r>
            <a:r>
              <a:rPr sz="950" dirty="0">
                <a:solidFill>
                  <a:srgbClr val="232326"/>
                </a:solidFill>
                <a:latin typeface="Aptos"/>
              </a:rPr>
              <a:t> edycji</a:t>
            </a:r>
          </a:p>
        </p:txBody>
      </p:sp>
      <p:sp>
        <p:nvSpPr>
          <p:cNvPr id="38" name="Rectangle 37"/>
          <p:cNvSpPr/>
          <p:nvPr/>
        </p:nvSpPr>
        <p:spPr>
          <a:xfrm>
            <a:off x="566928" y="6510528"/>
            <a:ext cx="11018520" cy="10972"/>
          </a:xfrm>
          <a:prstGeom prst="rect">
            <a:avLst/>
          </a:prstGeom>
          <a:solidFill>
            <a:srgbClr val="EBE6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TextBox 38"/>
          <p:cNvSpPr txBox="1"/>
          <p:nvPr/>
        </p:nvSpPr>
        <p:spPr>
          <a:xfrm>
            <a:off x="566928" y="6565392"/>
            <a:ext cx="82296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750">
                <a:solidFill>
                  <a:srgbClr val="69636D"/>
                </a:solidFill>
                <a:latin typeface="Aptos"/>
              </a:rPr>
              <a:t>Katolickie Stowarzyszenie Młodzieży • IX edycja „Polak z Sercem”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4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713232"/>
          </a:xfrm>
          <a:prstGeom prst="rect">
            <a:avLst/>
          </a:prstGeom>
          <a:solidFill>
            <a:srgbClr val="2615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502920" y="640080"/>
            <a:ext cx="1005840" cy="50292"/>
          </a:xfrm>
          <a:prstGeom prst="rect">
            <a:avLst/>
          </a:prstGeom>
          <a:solidFill>
            <a:srgbClr val="F1B2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66928" y="164592"/>
            <a:ext cx="786384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1">
                <a:solidFill>
                  <a:srgbClr val="F1B200"/>
                </a:solidFill>
                <a:latin typeface="Aptos"/>
              </a:rPr>
              <a:t>PARAFIA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155680" y="164592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CDC3D2"/>
                </a:solidFill>
                <a:latin typeface="Aptos"/>
              </a:rPr>
              <a:t>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1024128"/>
            <a:ext cx="10972800" cy="6583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26153F"/>
                </a:solidFill>
                <a:latin typeface="Aptos Display"/>
              </a:rPr>
              <a:t>Co oznacza współpraca dla parafii?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1682496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300">
                <a:solidFill>
                  <a:srgbClr val="69636D"/>
                </a:solidFill>
                <a:latin typeface="Aptos"/>
              </a:rPr>
              <a:t>Minimum formalności, maksimum jasności.</a:t>
            </a:r>
          </a:p>
        </p:txBody>
      </p:sp>
      <p:sp>
        <p:nvSpPr>
          <p:cNvPr id="9" name="Oval 8"/>
          <p:cNvSpPr/>
          <p:nvPr/>
        </p:nvSpPr>
        <p:spPr>
          <a:xfrm>
            <a:off x="658368" y="1965960"/>
            <a:ext cx="502920" cy="502920"/>
          </a:xfrm>
          <a:prstGeom prst="ellipse">
            <a:avLst/>
          </a:prstGeom>
          <a:solidFill>
            <a:srgbClr val="F1B2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58368" y="2075688"/>
            <a:ext cx="5029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50" b="1">
                <a:solidFill>
                  <a:srgbClr val="26153F"/>
                </a:solidFill>
                <a:latin typeface="Aptos"/>
              </a:rPr>
              <a:t>01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371600" y="1938528"/>
            <a:ext cx="65836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1">
                <a:solidFill>
                  <a:srgbClr val="26153F"/>
                </a:solidFill>
                <a:latin typeface="Aptos Display"/>
              </a:rPr>
              <a:t>Udostępnienie miejsca na punkt zbiórki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71600" y="2286000"/>
            <a:ext cx="65836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50">
                <a:solidFill>
                  <a:srgbClr val="69636D"/>
                </a:solidFill>
                <a:latin typeface="Aptos"/>
              </a:rPr>
              <a:t>np. przy wejściu do kościoła</a:t>
            </a:r>
          </a:p>
        </p:txBody>
      </p:sp>
      <p:sp>
        <p:nvSpPr>
          <p:cNvPr id="13" name="Oval 12"/>
          <p:cNvSpPr/>
          <p:nvPr/>
        </p:nvSpPr>
        <p:spPr>
          <a:xfrm>
            <a:off x="658368" y="2898648"/>
            <a:ext cx="502920" cy="502920"/>
          </a:xfrm>
          <a:prstGeom prst="ellipse">
            <a:avLst/>
          </a:prstGeom>
          <a:solidFill>
            <a:srgbClr val="F1B2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658368" y="3008376"/>
            <a:ext cx="5029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50" b="1">
                <a:solidFill>
                  <a:srgbClr val="26153F"/>
                </a:solidFill>
                <a:latin typeface="Aptos"/>
              </a:rPr>
              <a:t>02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371600" y="2871216"/>
            <a:ext cx="65836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1">
                <a:solidFill>
                  <a:srgbClr val="26153F"/>
                </a:solidFill>
                <a:latin typeface="Aptos Display"/>
              </a:rPr>
              <a:t>Krótka informacja podczas ogłoszeń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371600" y="3218688"/>
            <a:ext cx="65836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50">
                <a:solidFill>
                  <a:srgbClr val="69636D"/>
                </a:solidFill>
                <a:latin typeface="Aptos"/>
              </a:rPr>
              <a:t>prosta informacja: co, kiedy i gdzie zbieramy</a:t>
            </a:r>
          </a:p>
        </p:txBody>
      </p:sp>
      <p:sp>
        <p:nvSpPr>
          <p:cNvPr id="17" name="Oval 16"/>
          <p:cNvSpPr/>
          <p:nvPr/>
        </p:nvSpPr>
        <p:spPr>
          <a:xfrm>
            <a:off x="658368" y="3831335"/>
            <a:ext cx="502920" cy="502920"/>
          </a:xfrm>
          <a:prstGeom prst="ellipse">
            <a:avLst/>
          </a:prstGeom>
          <a:solidFill>
            <a:srgbClr val="F1B2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658368" y="3941063"/>
            <a:ext cx="5029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50" b="1">
                <a:solidFill>
                  <a:srgbClr val="26153F"/>
                </a:solidFill>
                <a:latin typeface="Aptos"/>
              </a:rPr>
              <a:t>03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371600" y="3803903"/>
            <a:ext cx="65836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1">
                <a:solidFill>
                  <a:srgbClr val="26153F"/>
                </a:solidFill>
                <a:latin typeface="Aptos Display"/>
              </a:rPr>
              <a:t>Osoba kontaktowa / zgoda na wolontariuszy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371600" y="4151375"/>
            <a:ext cx="65836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50">
                <a:solidFill>
                  <a:srgbClr val="69636D"/>
                </a:solidFill>
                <a:latin typeface="Aptos"/>
              </a:rPr>
              <a:t>parafia nie musi tworzyć własnego zespołu</a:t>
            </a:r>
          </a:p>
        </p:txBody>
      </p:sp>
      <p:sp>
        <p:nvSpPr>
          <p:cNvPr id="21" name="Oval 20"/>
          <p:cNvSpPr/>
          <p:nvPr/>
        </p:nvSpPr>
        <p:spPr>
          <a:xfrm>
            <a:off x="658368" y="4764024"/>
            <a:ext cx="502920" cy="502920"/>
          </a:xfrm>
          <a:prstGeom prst="ellipse">
            <a:avLst/>
          </a:prstGeom>
          <a:solidFill>
            <a:srgbClr val="F1B2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658368" y="4873752"/>
            <a:ext cx="5029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50" b="1">
                <a:solidFill>
                  <a:srgbClr val="26153F"/>
                </a:solidFill>
                <a:latin typeface="Aptos"/>
              </a:rPr>
              <a:t>04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371600" y="4736592"/>
            <a:ext cx="65836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1">
                <a:solidFill>
                  <a:srgbClr val="26153F"/>
                </a:solidFill>
                <a:latin typeface="Aptos Display"/>
              </a:rPr>
              <a:t>Puszka kwestarska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371600" y="5084064"/>
            <a:ext cx="65836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50">
                <a:solidFill>
                  <a:srgbClr val="69636D"/>
                </a:solidFill>
                <a:latin typeface="Aptos"/>
              </a:rPr>
              <a:t>wybrany weekend i ustalona forma obsługi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8412480" y="2011680"/>
            <a:ext cx="3063240" cy="3383280"/>
          </a:xfrm>
          <a:prstGeom prst="roundRect">
            <a:avLst/>
          </a:prstGeom>
          <a:solidFill>
            <a:srgbClr val="2615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8775835" y="2769733"/>
            <a:ext cx="2337934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 dirty="0">
                <a:solidFill>
                  <a:srgbClr val="F1B200"/>
                </a:solidFill>
                <a:latin typeface="Aptos"/>
              </a:rPr>
              <a:t>WAŻNE</a:t>
            </a:r>
          </a:p>
          <a:p>
            <a:pPr algn="ctr"/>
            <a:r>
              <a:rPr sz="1800" b="1" dirty="0">
                <a:solidFill>
                  <a:srgbClr val="FFFFFF"/>
                </a:solidFill>
                <a:latin typeface="Aptos Display"/>
              </a:rPr>
              <a:t>Nie jest </a:t>
            </a:r>
            <a:r>
              <a:rPr sz="1800" b="1" dirty="0" err="1">
                <a:solidFill>
                  <a:srgbClr val="FFFFFF"/>
                </a:solidFill>
                <a:latin typeface="Aptos Display"/>
              </a:rPr>
              <a:t>konieczne</a:t>
            </a:r>
            <a:r>
              <a:rPr sz="1800" b="1" dirty="0">
                <a:solidFill>
                  <a:srgbClr val="FFFFFF"/>
                </a:solidFill>
                <a:latin typeface="Aptos Display"/>
              </a:rPr>
              <a:t> </a:t>
            </a:r>
            <a:r>
              <a:rPr sz="1800" b="1" dirty="0" err="1">
                <a:solidFill>
                  <a:srgbClr val="FFFFFF"/>
                </a:solidFill>
                <a:latin typeface="Aptos Display"/>
              </a:rPr>
              <a:t>istnienie</a:t>
            </a:r>
            <a:r>
              <a:rPr sz="1800" b="1" dirty="0">
                <a:solidFill>
                  <a:srgbClr val="FFFFFF"/>
                </a:solidFill>
                <a:latin typeface="Aptos Display"/>
              </a:rPr>
              <a:t> oddziału KSM w parafii.</a:t>
            </a:r>
          </a:p>
          <a:p>
            <a:pPr algn="ctr"/>
            <a:r>
              <a:rPr sz="1200" dirty="0" err="1">
                <a:solidFill>
                  <a:srgbClr val="E1D8E6"/>
                </a:solidFill>
                <a:latin typeface="Aptos"/>
              </a:rPr>
              <a:t>Najważniejsza</a:t>
            </a:r>
            <a:r>
              <a:rPr sz="1200" dirty="0">
                <a:solidFill>
                  <a:srgbClr val="E1D8E6"/>
                </a:solidFill>
                <a:latin typeface="Aptos"/>
              </a:rPr>
              <a:t> jest </a:t>
            </a:r>
            <a:r>
              <a:rPr sz="1200" dirty="0" err="1">
                <a:solidFill>
                  <a:srgbClr val="E1D8E6"/>
                </a:solidFill>
                <a:latin typeface="Aptos"/>
              </a:rPr>
              <a:t>gotowość</a:t>
            </a:r>
            <a:r>
              <a:rPr sz="1200" dirty="0">
                <a:solidFill>
                  <a:srgbClr val="E1D8E6"/>
                </a:solidFill>
                <a:latin typeface="Aptos"/>
              </a:rPr>
              <a:t> do </a:t>
            </a:r>
            <a:r>
              <a:rPr sz="1200" dirty="0" err="1">
                <a:solidFill>
                  <a:srgbClr val="E1D8E6"/>
                </a:solidFill>
                <a:latin typeface="Aptos"/>
              </a:rPr>
              <a:t>działania</a:t>
            </a:r>
            <a:r>
              <a:rPr sz="1200" dirty="0">
                <a:solidFill>
                  <a:srgbClr val="E1D8E6"/>
                </a:solidFill>
                <a:latin typeface="Aptos"/>
              </a:rPr>
              <a:t>.</a:t>
            </a:r>
          </a:p>
        </p:txBody>
      </p:sp>
      <p:sp>
        <p:nvSpPr>
          <p:cNvPr id="27" name="Rectangle 26"/>
          <p:cNvSpPr/>
          <p:nvPr/>
        </p:nvSpPr>
        <p:spPr>
          <a:xfrm>
            <a:off x="566928" y="6510528"/>
            <a:ext cx="11018520" cy="10972"/>
          </a:xfrm>
          <a:prstGeom prst="rect">
            <a:avLst/>
          </a:prstGeom>
          <a:solidFill>
            <a:srgbClr val="EBE6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566928" y="6565392"/>
            <a:ext cx="82296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750">
                <a:solidFill>
                  <a:srgbClr val="69636D"/>
                </a:solidFill>
                <a:latin typeface="Aptos"/>
              </a:rPr>
              <a:t>Katolickie Stowarzyszenie Młodzieży • IX edycja „Polak z Sercem”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4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713232"/>
          </a:xfrm>
          <a:prstGeom prst="rect">
            <a:avLst/>
          </a:prstGeom>
          <a:solidFill>
            <a:srgbClr val="2615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502920" y="640080"/>
            <a:ext cx="1005840" cy="50292"/>
          </a:xfrm>
          <a:prstGeom prst="rect">
            <a:avLst/>
          </a:prstGeom>
          <a:solidFill>
            <a:srgbClr val="F1B2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66928" y="164592"/>
            <a:ext cx="786384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1">
                <a:solidFill>
                  <a:srgbClr val="F1B200"/>
                </a:solidFill>
                <a:latin typeface="Aptos"/>
              </a:rPr>
              <a:t>STRUKTURA AKCJI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155680" y="164592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CDC3D2"/>
                </a:solidFill>
                <a:latin typeface="Aptos"/>
              </a:rPr>
              <a:t>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1024128"/>
            <a:ext cx="10972800" cy="6583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26153F"/>
                </a:solidFill>
                <a:latin typeface="Aptos Display"/>
              </a:rPr>
              <a:t>Kto za co odpowiada?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1682496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300">
                <a:solidFill>
                  <a:srgbClr val="69636D"/>
                </a:solidFill>
                <a:latin typeface="Aptos"/>
              </a:rPr>
              <a:t>Jedna struktura, różne role — każdy wie, co ma zrobić.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66928" y="2057400"/>
            <a:ext cx="3337560" cy="1353312"/>
          </a:xfrm>
          <a:prstGeom prst="roundRect">
            <a:avLst/>
          </a:prstGeom>
          <a:solidFill>
            <a:srgbClr val="FFFFFF"/>
          </a:solidFill>
          <a:ln>
            <a:solidFill>
              <a:srgbClr val="EBE6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Oval 9"/>
          <p:cNvSpPr/>
          <p:nvPr/>
        </p:nvSpPr>
        <p:spPr>
          <a:xfrm>
            <a:off x="795528" y="2368296"/>
            <a:ext cx="502920" cy="502920"/>
          </a:xfrm>
          <a:prstGeom prst="ellipse">
            <a:avLst/>
          </a:prstGeom>
          <a:solidFill>
            <a:srgbClr val="C615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435607" y="2258568"/>
            <a:ext cx="1875764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300" b="1" dirty="0">
                <a:solidFill>
                  <a:srgbClr val="26153F"/>
                </a:solidFill>
                <a:latin typeface="Aptos Display"/>
              </a:rPr>
              <a:t>KOORDYNATOR</a:t>
            </a:r>
          </a:p>
          <a:p>
            <a:r>
              <a:rPr sz="1300" b="1" dirty="0">
                <a:solidFill>
                  <a:srgbClr val="26153F"/>
                </a:solidFill>
                <a:latin typeface="Aptos Display"/>
              </a:rPr>
              <a:t>OGÓLNOPOLSKI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64585" y="2761487"/>
            <a:ext cx="219456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50">
                <a:solidFill>
                  <a:srgbClr val="69636D"/>
                </a:solidFill>
                <a:latin typeface="Aptos"/>
              </a:rPr>
              <a:t>strategia • standardy • wsparcie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297680" y="2057400"/>
            <a:ext cx="3337560" cy="1353312"/>
          </a:xfrm>
          <a:prstGeom prst="roundRect">
            <a:avLst/>
          </a:prstGeom>
          <a:solidFill>
            <a:srgbClr val="FFFFFF"/>
          </a:solidFill>
          <a:ln>
            <a:solidFill>
              <a:srgbClr val="EBE6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Oval 13"/>
          <p:cNvSpPr/>
          <p:nvPr/>
        </p:nvSpPr>
        <p:spPr>
          <a:xfrm>
            <a:off x="4526280" y="2368296"/>
            <a:ext cx="502920" cy="502920"/>
          </a:xfrm>
          <a:prstGeom prst="ellipse">
            <a:avLst/>
          </a:prstGeom>
          <a:solidFill>
            <a:srgbClr val="5C27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5166360" y="2258568"/>
            <a:ext cx="1539845" cy="49244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pl-PL" sz="1300" b="1" dirty="0">
                <a:solidFill>
                  <a:srgbClr val="26153F"/>
                </a:solidFill>
                <a:latin typeface="Aptos Display"/>
              </a:rPr>
              <a:t>KOORDYNATOR </a:t>
            </a:r>
          </a:p>
          <a:p>
            <a:r>
              <a:rPr sz="1300" b="1" dirty="0">
                <a:solidFill>
                  <a:srgbClr val="26153F"/>
                </a:solidFill>
                <a:latin typeface="Aptos Display"/>
              </a:rPr>
              <a:t>DIECEZ</a:t>
            </a:r>
            <a:r>
              <a:rPr lang="pl-PL" sz="1300" b="1" dirty="0">
                <a:solidFill>
                  <a:srgbClr val="26153F"/>
                </a:solidFill>
                <a:latin typeface="Aptos Display"/>
              </a:rPr>
              <a:t>JALNY</a:t>
            </a:r>
            <a:endParaRPr sz="1300" b="1" dirty="0">
              <a:solidFill>
                <a:srgbClr val="26153F"/>
              </a:solidFill>
              <a:latin typeface="Aptos Display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166360" y="2770098"/>
            <a:ext cx="219456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50" dirty="0" err="1">
                <a:solidFill>
                  <a:srgbClr val="69636D"/>
                </a:solidFill>
                <a:latin typeface="Aptos"/>
              </a:rPr>
              <a:t>koordynacja</a:t>
            </a:r>
            <a:r>
              <a:rPr sz="950" dirty="0">
                <a:solidFill>
                  <a:srgbClr val="69636D"/>
                </a:solidFill>
                <a:latin typeface="Aptos"/>
              </a:rPr>
              <a:t> </a:t>
            </a:r>
            <a:r>
              <a:rPr sz="950" dirty="0" err="1">
                <a:solidFill>
                  <a:srgbClr val="69636D"/>
                </a:solidFill>
                <a:latin typeface="Aptos"/>
              </a:rPr>
              <a:t>terenu</a:t>
            </a:r>
            <a:r>
              <a:rPr sz="950" dirty="0">
                <a:solidFill>
                  <a:srgbClr val="69636D"/>
                </a:solidFill>
                <a:latin typeface="Aptos"/>
              </a:rPr>
              <a:t> • </a:t>
            </a:r>
            <a:r>
              <a:rPr sz="950" dirty="0" err="1">
                <a:solidFill>
                  <a:srgbClr val="69636D"/>
                </a:solidFill>
                <a:latin typeface="Aptos"/>
              </a:rPr>
              <a:t>parafie</a:t>
            </a:r>
            <a:endParaRPr sz="950" dirty="0">
              <a:solidFill>
                <a:srgbClr val="69636D"/>
              </a:solidFill>
              <a:latin typeface="Aptos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8028431" y="2057400"/>
            <a:ext cx="3337560" cy="1353312"/>
          </a:xfrm>
          <a:prstGeom prst="roundRect">
            <a:avLst/>
          </a:prstGeom>
          <a:solidFill>
            <a:srgbClr val="FFFFFF"/>
          </a:solidFill>
          <a:ln>
            <a:solidFill>
              <a:srgbClr val="EBE6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Oval 17"/>
          <p:cNvSpPr/>
          <p:nvPr/>
        </p:nvSpPr>
        <p:spPr>
          <a:xfrm>
            <a:off x="8257031" y="2368296"/>
            <a:ext cx="502920" cy="502920"/>
          </a:xfrm>
          <a:prstGeom prst="ellipse">
            <a:avLst/>
          </a:prstGeom>
          <a:solidFill>
            <a:srgbClr val="F1B2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8897111" y="2258568"/>
            <a:ext cx="1539845" cy="49244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pl-PL" sz="1300" b="1" dirty="0">
                <a:solidFill>
                  <a:srgbClr val="26153F"/>
                </a:solidFill>
                <a:latin typeface="Aptos Display"/>
              </a:rPr>
              <a:t>KOORDYNATOR </a:t>
            </a:r>
          </a:p>
          <a:p>
            <a:r>
              <a:rPr sz="1300" b="1" dirty="0">
                <a:solidFill>
                  <a:srgbClr val="26153F"/>
                </a:solidFill>
                <a:latin typeface="Aptos Display"/>
              </a:rPr>
              <a:t>MED</a:t>
            </a:r>
            <a:r>
              <a:rPr lang="pl-PL" sz="1300" b="1" dirty="0">
                <a:solidFill>
                  <a:srgbClr val="26153F"/>
                </a:solidFill>
                <a:latin typeface="Aptos Display"/>
              </a:rPr>
              <a:t>IALNY</a:t>
            </a:r>
            <a:endParaRPr sz="1300" b="1" dirty="0">
              <a:solidFill>
                <a:srgbClr val="26153F"/>
              </a:solidFill>
              <a:latin typeface="Aptos Display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897111" y="2770098"/>
            <a:ext cx="219456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50" dirty="0" err="1">
                <a:solidFill>
                  <a:srgbClr val="69636D"/>
                </a:solidFill>
                <a:latin typeface="Aptos"/>
              </a:rPr>
              <a:t>informacja</a:t>
            </a:r>
            <a:r>
              <a:rPr sz="950" dirty="0">
                <a:solidFill>
                  <a:srgbClr val="69636D"/>
                </a:solidFill>
                <a:latin typeface="Aptos"/>
              </a:rPr>
              <a:t> • materiały • </a:t>
            </a:r>
            <a:r>
              <a:rPr sz="950" dirty="0" err="1">
                <a:solidFill>
                  <a:srgbClr val="69636D"/>
                </a:solidFill>
                <a:latin typeface="Aptos"/>
              </a:rPr>
              <a:t>relacje</a:t>
            </a:r>
            <a:endParaRPr sz="950" dirty="0">
              <a:solidFill>
                <a:srgbClr val="69636D"/>
              </a:solidFill>
              <a:latin typeface="Aptos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566928" y="3749039"/>
            <a:ext cx="3337560" cy="1353312"/>
          </a:xfrm>
          <a:prstGeom prst="roundRect">
            <a:avLst/>
          </a:prstGeom>
          <a:solidFill>
            <a:srgbClr val="FFFFFF"/>
          </a:solidFill>
          <a:ln>
            <a:solidFill>
              <a:srgbClr val="EBE6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Oval 21"/>
          <p:cNvSpPr/>
          <p:nvPr/>
        </p:nvSpPr>
        <p:spPr>
          <a:xfrm>
            <a:off x="795528" y="4059935"/>
            <a:ext cx="502920" cy="502920"/>
          </a:xfrm>
          <a:prstGeom prst="ellipse">
            <a:avLst/>
          </a:prstGeom>
          <a:solidFill>
            <a:srgbClr val="377D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1435607" y="3950207"/>
            <a:ext cx="2123538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1" dirty="0">
                <a:solidFill>
                  <a:srgbClr val="26153F"/>
                </a:solidFill>
                <a:latin typeface="Aptos Display"/>
              </a:rPr>
              <a:t>KSIĄDZ</a:t>
            </a:r>
            <a:r>
              <a:rPr lang="pl-PL" sz="1300" b="1" dirty="0">
                <a:solidFill>
                  <a:srgbClr val="26153F"/>
                </a:solidFill>
                <a:latin typeface="Aptos Display"/>
              </a:rPr>
              <a:t> </a:t>
            </a:r>
          </a:p>
          <a:p>
            <a:r>
              <a:rPr lang="pl-PL" sz="1300" b="1" dirty="0">
                <a:solidFill>
                  <a:srgbClr val="26153F"/>
                </a:solidFill>
                <a:latin typeface="Aptos Display"/>
              </a:rPr>
              <a:t>WSPÓŁPRACUJĄCY</a:t>
            </a:r>
            <a:endParaRPr sz="1300" b="1" dirty="0">
              <a:solidFill>
                <a:srgbClr val="26153F"/>
              </a:solidFill>
              <a:latin typeface="Aptos Display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435607" y="4407407"/>
            <a:ext cx="219456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50">
                <a:solidFill>
                  <a:srgbClr val="69636D"/>
                </a:solidFill>
                <a:latin typeface="Aptos"/>
              </a:rPr>
              <a:t>kontakty duszpasterskie • parafie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4297680" y="3749039"/>
            <a:ext cx="3337560" cy="1353312"/>
          </a:xfrm>
          <a:prstGeom prst="roundRect">
            <a:avLst/>
          </a:prstGeom>
          <a:solidFill>
            <a:srgbClr val="FFFFFF"/>
          </a:solidFill>
          <a:ln>
            <a:solidFill>
              <a:srgbClr val="EBE6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Oval 25"/>
          <p:cNvSpPr/>
          <p:nvPr/>
        </p:nvSpPr>
        <p:spPr>
          <a:xfrm>
            <a:off x="4526280" y="4059935"/>
            <a:ext cx="502920" cy="502920"/>
          </a:xfrm>
          <a:prstGeom prst="ellipse">
            <a:avLst/>
          </a:prstGeom>
          <a:solidFill>
            <a:srgbClr val="C615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5166360" y="3950207"/>
            <a:ext cx="1539845" cy="49244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pl-PL" sz="1300" b="1" dirty="0">
                <a:solidFill>
                  <a:srgbClr val="26153F"/>
                </a:solidFill>
                <a:latin typeface="Aptos Display"/>
              </a:rPr>
              <a:t>KOORDYNATOR </a:t>
            </a:r>
          </a:p>
          <a:p>
            <a:r>
              <a:rPr sz="1300" b="1" dirty="0">
                <a:solidFill>
                  <a:srgbClr val="26153F"/>
                </a:solidFill>
                <a:latin typeface="Aptos Display"/>
              </a:rPr>
              <a:t>ODDZIAŁ</a:t>
            </a:r>
            <a:r>
              <a:rPr lang="pl-PL" sz="1300" b="1" dirty="0">
                <a:solidFill>
                  <a:srgbClr val="26153F"/>
                </a:solidFill>
                <a:latin typeface="Aptos Display"/>
              </a:rPr>
              <a:t>OWY</a:t>
            </a:r>
            <a:endParaRPr sz="1300" b="1" dirty="0">
              <a:solidFill>
                <a:srgbClr val="26153F"/>
              </a:solidFill>
              <a:latin typeface="Aptos Display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166360" y="4442650"/>
            <a:ext cx="219456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50" dirty="0">
                <a:solidFill>
                  <a:srgbClr val="69636D"/>
                </a:solidFill>
                <a:latin typeface="Aptos"/>
              </a:rPr>
              <a:t>punkt zbiórki • </a:t>
            </a:r>
            <a:r>
              <a:rPr sz="950" dirty="0" err="1">
                <a:solidFill>
                  <a:srgbClr val="69636D"/>
                </a:solidFill>
                <a:latin typeface="Aptos"/>
              </a:rPr>
              <a:t>wolontariusze</a:t>
            </a:r>
            <a:endParaRPr sz="950" dirty="0">
              <a:solidFill>
                <a:srgbClr val="69636D"/>
              </a:solidFill>
              <a:latin typeface="Aptos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8028431" y="3749039"/>
            <a:ext cx="3337560" cy="1353312"/>
          </a:xfrm>
          <a:prstGeom prst="roundRect">
            <a:avLst/>
          </a:prstGeom>
          <a:solidFill>
            <a:srgbClr val="FFFFFF"/>
          </a:solidFill>
          <a:ln>
            <a:solidFill>
              <a:srgbClr val="EBE6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Oval 29"/>
          <p:cNvSpPr/>
          <p:nvPr/>
        </p:nvSpPr>
        <p:spPr>
          <a:xfrm>
            <a:off x="8257031" y="4059935"/>
            <a:ext cx="502920" cy="502920"/>
          </a:xfrm>
          <a:prstGeom prst="ellipse">
            <a:avLst/>
          </a:prstGeom>
          <a:solidFill>
            <a:srgbClr val="2615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8897111" y="3950207"/>
            <a:ext cx="21945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300" b="1">
                <a:solidFill>
                  <a:srgbClr val="26153F"/>
                </a:solidFill>
                <a:latin typeface="Aptos Display"/>
              </a:rPr>
              <a:t>WOLONTARIUSZ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897111" y="4407407"/>
            <a:ext cx="219456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50">
                <a:solidFill>
                  <a:srgbClr val="69636D"/>
                </a:solidFill>
                <a:latin typeface="Aptos"/>
              </a:rPr>
              <a:t>zbiórka • obsługa • pomoc</a:t>
            </a:r>
          </a:p>
        </p:txBody>
      </p:sp>
      <p:sp>
        <p:nvSpPr>
          <p:cNvPr id="33" name="Rectangle 32"/>
          <p:cNvSpPr/>
          <p:nvPr/>
        </p:nvSpPr>
        <p:spPr>
          <a:xfrm>
            <a:off x="566928" y="6510528"/>
            <a:ext cx="11018520" cy="10972"/>
          </a:xfrm>
          <a:prstGeom prst="rect">
            <a:avLst/>
          </a:prstGeom>
          <a:solidFill>
            <a:srgbClr val="EBE6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TextBox 33"/>
          <p:cNvSpPr txBox="1"/>
          <p:nvPr/>
        </p:nvSpPr>
        <p:spPr>
          <a:xfrm>
            <a:off x="566928" y="6565392"/>
            <a:ext cx="82296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750">
                <a:solidFill>
                  <a:srgbClr val="69636D"/>
                </a:solidFill>
                <a:latin typeface="Aptos"/>
              </a:rPr>
              <a:t>Katolickie Stowarzyszenie Młodzieży • IX edycja „Polak z Sercem”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4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713232"/>
          </a:xfrm>
          <a:prstGeom prst="rect">
            <a:avLst/>
          </a:prstGeom>
          <a:solidFill>
            <a:srgbClr val="2615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502920" y="640080"/>
            <a:ext cx="1005840" cy="50292"/>
          </a:xfrm>
          <a:prstGeom prst="rect">
            <a:avLst/>
          </a:prstGeom>
          <a:solidFill>
            <a:srgbClr val="F1B2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338328" y="164592"/>
            <a:ext cx="786384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1" dirty="0">
                <a:solidFill>
                  <a:srgbClr val="F1B200"/>
                </a:solidFill>
                <a:latin typeface="Aptos"/>
              </a:rPr>
              <a:t>STRUKTURA AKCJI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155680" y="164592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CDC3D2"/>
                </a:solidFill>
                <a:latin typeface="Aptos"/>
              </a:rPr>
              <a:t>9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66927" y="1078992"/>
            <a:ext cx="2256171" cy="502920"/>
          </a:xfrm>
          <a:prstGeom prst="roundRect">
            <a:avLst/>
          </a:prstGeom>
          <a:solidFill>
            <a:srgbClr val="C615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66929" y="1130791"/>
            <a:ext cx="22561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 dirty="0">
                <a:solidFill>
                  <a:srgbClr val="FFFFFF"/>
                </a:solidFill>
                <a:latin typeface="Aptos"/>
              </a:rPr>
              <a:t>KOORDYNATOR OGÓLNOPOLSKI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6928" y="1760220"/>
            <a:ext cx="10972800" cy="6583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 dirty="0">
                <a:solidFill>
                  <a:srgbClr val="26153F"/>
                </a:solidFill>
                <a:latin typeface="Aptos Display"/>
              </a:rPr>
              <a:t>Koordynator </a:t>
            </a:r>
            <a:r>
              <a:rPr sz="2800" b="1" dirty="0" err="1">
                <a:solidFill>
                  <a:srgbClr val="26153F"/>
                </a:solidFill>
                <a:latin typeface="Aptos Display"/>
              </a:rPr>
              <a:t>ogólnopolski</a:t>
            </a:r>
            <a:endParaRPr sz="2800" b="1" dirty="0">
              <a:solidFill>
                <a:srgbClr val="26153F"/>
              </a:solidFill>
              <a:latin typeface="Aptos Display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66928" y="2345436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300" dirty="0">
                <a:solidFill>
                  <a:srgbClr val="69636D"/>
                </a:solidFill>
                <a:latin typeface="Aptos"/>
              </a:rPr>
              <a:t>Osoba odpowiedzialna za </a:t>
            </a:r>
            <a:r>
              <a:rPr sz="1300" dirty="0" err="1">
                <a:solidFill>
                  <a:srgbClr val="69636D"/>
                </a:solidFill>
                <a:latin typeface="Aptos"/>
              </a:rPr>
              <a:t>spójność</a:t>
            </a:r>
            <a:r>
              <a:rPr sz="1300" dirty="0">
                <a:solidFill>
                  <a:srgbClr val="69636D"/>
                </a:solidFill>
                <a:latin typeface="Aptos"/>
              </a:rPr>
              <a:t> </a:t>
            </a:r>
            <a:r>
              <a:rPr sz="1300" dirty="0" err="1">
                <a:solidFill>
                  <a:srgbClr val="69636D"/>
                </a:solidFill>
                <a:latin typeface="Aptos"/>
              </a:rPr>
              <a:t>całej</a:t>
            </a:r>
            <a:r>
              <a:rPr sz="1300" dirty="0">
                <a:solidFill>
                  <a:srgbClr val="69636D"/>
                </a:solidFill>
                <a:latin typeface="Aptos"/>
              </a:rPr>
              <a:t> edycji i kontakt </a:t>
            </a:r>
            <a:r>
              <a:rPr sz="1300" dirty="0" err="1">
                <a:solidFill>
                  <a:srgbClr val="69636D"/>
                </a:solidFill>
                <a:latin typeface="Aptos"/>
              </a:rPr>
              <a:t>między</a:t>
            </a:r>
            <a:r>
              <a:rPr sz="1300" dirty="0">
                <a:solidFill>
                  <a:srgbClr val="69636D"/>
                </a:solidFill>
                <a:latin typeface="Aptos"/>
              </a:rPr>
              <a:t> </a:t>
            </a:r>
            <a:r>
              <a:rPr sz="1300" dirty="0" err="1">
                <a:solidFill>
                  <a:srgbClr val="69636D"/>
                </a:solidFill>
                <a:latin typeface="Aptos"/>
              </a:rPr>
              <a:t>poziomem</a:t>
            </a:r>
            <a:r>
              <a:rPr sz="1300" dirty="0">
                <a:solidFill>
                  <a:srgbClr val="69636D"/>
                </a:solidFill>
                <a:latin typeface="Aptos"/>
              </a:rPr>
              <a:t> </a:t>
            </a:r>
            <a:r>
              <a:rPr sz="1300" dirty="0" err="1">
                <a:solidFill>
                  <a:srgbClr val="69636D"/>
                </a:solidFill>
                <a:latin typeface="Aptos"/>
              </a:rPr>
              <a:t>krajowym</a:t>
            </a:r>
            <a:r>
              <a:rPr sz="1300" dirty="0">
                <a:solidFill>
                  <a:srgbClr val="69636D"/>
                </a:solidFill>
                <a:latin typeface="Aptos"/>
              </a:rPr>
              <a:t> a </a:t>
            </a:r>
            <a:r>
              <a:rPr sz="1300" dirty="0" err="1">
                <a:solidFill>
                  <a:srgbClr val="69636D"/>
                </a:solidFill>
                <a:latin typeface="Aptos"/>
              </a:rPr>
              <a:t>terenem</a:t>
            </a:r>
            <a:r>
              <a:rPr sz="1300" dirty="0">
                <a:solidFill>
                  <a:srgbClr val="69636D"/>
                </a:solidFill>
                <a:latin typeface="Aptos"/>
              </a:rPr>
              <a:t>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66928" y="2743200"/>
            <a:ext cx="3703320" cy="2880360"/>
          </a:xfrm>
          <a:prstGeom prst="roundRect">
            <a:avLst/>
          </a:prstGeom>
          <a:solidFill>
            <a:srgbClr val="2615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822960" y="3063240"/>
            <a:ext cx="32004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1">
                <a:solidFill>
                  <a:srgbClr val="F1B200"/>
                </a:solidFill>
                <a:latin typeface="Aptos"/>
              </a:rPr>
              <a:t>PO CO TA ROLA?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3520440"/>
            <a:ext cx="312450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500" b="1">
                <a:solidFill>
                  <a:srgbClr val="FFFFFF"/>
                </a:solidFill>
                <a:latin typeface="Aptos"/>
              </a:defRPr>
            </a:pPr>
            <a:r>
              <a:t>Prowadzi akcję na poziomie ogólnopolskim: pilnuje kierunku, standardów, harmonogramu i tego, żeby poszczególne elementy działały jako jedna całość.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526280" y="2743200"/>
            <a:ext cx="3429000" cy="288036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E1DB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4754880" y="2907792"/>
            <a:ext cx="2999232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1">
                <a:solidFill>
                  <a:srgbClr val="26153F"/>
                </a:solidFill>
                <a:latin typeface="Aptos Display"/>
              </a:rPr>
              <a:t>NAJWAŻNIEJSZE ZADANIA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81728" y="3258041"/>
            <a:ext cx="3200400" cy="18030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050">
                <a:solidFill>
                  <a:srgbClr val="232326"/>
                </a:solidFill>
                <a:latin typeface="Aptos"/>
              </a:defRPr>
            </a:pPr>
            <a:r>
              <a:rPr dirty="0"/>
              <a:t>• </a:t>
            </a:r>
            <a:r>
              <a:rPr dirty="0" err="1"/>
              <a:t>przygotowuje</a:t>
            </a:r>
            <a:r>
              <a:rPr dirty="0"/>
              <a:t> i prowadzi </a:t>
            </a:r>
            <a:r>
              <a:rPr dirty="0" err="1"/>
              <a:t>kolejną</a:t>
            </a:r>
            <a:r>
              <a:rPr dirty="0"/>
              <a:t> </a:t>
            </a:r>
            <a:r>
              <a:rPr dirty="0" err="1"/>
              <a:t>edycję</a:t>
            </a:r>
            <a:endParaRPr dirty="0"/>
          </a:p>
          <a:p>
            <a:pPr>
              <a:spcAft>
                <a:spcPts val="400"/>
              </a:spcAft>
              <a:defRPr sz="1050">
                <a:solidFill>
                  <a:srgbClr val="232326"/>
                </a:solidFill>
                <a:latin typeface="Aptos"/>
              </a:defRPr>
            </a:pPr>
            <a:r>
              <a:rPr dirty="0"/>
              <a:t>• </a:t>
            </a:r>
            <a:r>
              <a:rPr dirty="0" err="1"/>
              <a:t>ustala</a:t>
            </a:r>
            <a:r>
              <a:rPr dirty="0"/>
              <a:t> </a:t>
            </a:r>
            <a:r>
              <a:rPr dirty="0" err="1"/>
              <a:t>zasady</a:t>
            </a:r>
            <a:r>
              <a:rPr dirty="0"/>
              <a:t>, </a:t>
            </a:r>
            <a:r>
              <a:rPr dirty="0" err="1"/>
              <a:t>harmonogram</a:t>
            </a:r>
            <a:r>
              <a:rPr dirty="0"/>
              <a:t> i </a:t>
            </a:r>
            <a:r>
              <a:rPr dirty="0" err="1"/>
              <a:t>standardy</a:t>
            </a:r>
            <a:r>
              <a:rPr dirty="0"/>
              <a:t> </a:t>
            </a:r>
            <a:r>
              <a:rPr dirty="0" err="1"/>
              <a:t>działania</a:t>
            </a:r>
            <a:endParaRPr dirty="0"/>
          </a:p>
          <a:p>
            <a:pPr>
              <a:spcAft>
                <a:spcPts val="400"/>
              </a:spcAft>
              <a:defRPr sz="1050">
                <a:solidFill>
                  <a:srgbClr val="232326"/>
                </a:solidFill>
                <a:latin typeface="Aptos"/>
              </a:defRPr>
            </a:pPr>
            <a:r>
              <a:rPr dirty="0"/>
              <a:t>• </a:t>
            </a:r>
            <a:r>
              <a:rPr dirty="0" err="1"/>
              <a:t>koordynuje</a:t>
            </a:r>
            <a:r>
              <a:rPr dirty="0"/>
              <a:t> współpracę z </a:t>
            </a:r>
            <a:r>
              <a:rPr dirty="0" err="1"/>
              <a:t>diecezjami</a:t>
            </a:r>
            <a:r>
              <a:rPr dirty="0"/>
              <a:t> i </a:t>
            </a:r>
            <a:r>
              <a:rPr dirty="0" err="1"/>
              <a:t>partnerami</a:t>
            </a:r>
            <a:endParaRPr dirty="0"/>
          </a:p>
          <a:p>
            <a:pPr>
              <a:spcAft>
                <a:spcPts val="400"/>
              </a:spcAft>
              <a:defRPr sz="1050">
                <a:solidFill>
                  <a:srgbClr val="232326"/>
                </a:solidFill>
                <a:latin typeface="Aptos"/>
              </a:defRPr>
            </a:pPr>
            <a:r>
              <a:rPr dirty="0"/>
              <a:t>• </a:t>
            </a:r>
            <a:r>
              <a:rPr dirty="0" err="1"/>
              <a:t>zapewnia</a:t>
            </a:r>
            <a:r>
              <a:rPr dirty="0"/>
              <a:t> materiały </a:t>
            </a:r>
            <a:r>
              <a:rPr dirty="0" err="1"/>
              <a:t>organizacyjne</a:t>
            </a:r>
            <a:r>
              <a:rPr dirty="0"/>
              <a:t> i </a:t>
            </a:r>
            <a:r>
              <a:rPr dirty="0" err="1"/>
              <a:t>wsparcie</a:t>
            </a:r>
            <a:r>
              <a:rPr dirty="0"/>
              <a:t> </a:t>
            </a:r>
            <a:r>
              <a:rPr dirty="0" err="1"/>
              <a:t>koordynatorów</a:t>
            </a:r>
            <a:endParaRPr dirty="0"/>
          </a:p>
          <a:p>
            <a:pPr>
              <a:spcAft>
                <a:spcPts val="400"/>
              </a:spcAft>
              <a:defRPr sz="1050">
                <a:solidFill>
                  <a:srgbClr val="232326"/>
                </a:solidFill>
                <a:latin typeface="Aptos"/>
              </a:defRPr>
            </a:pPr>
            <a:r>
              <a:rPr dirty="0"/>
              <a:t>• </a:t>
            </a:r>
            <a:r>
              <a:rPr dirty="0" err="1"/>
              <a:t>zbiera</a:t>
            </a:r>
            <a:r>
              <a:rPr dirty="0"/>
              <a:t> </a:t>
            </a:r>
            <a:r>
              <a:rPr dirty="0" err="1"/>
              <a:t>informacje</a:t>
            </a:r>
            <a:r>
              <a:rPr dirty="0"/>
              <a:t> o przebiegu akcji i jej </a:t>
            </a:r>
            <a:r>
              <a:rPr dirty="0" err="1"/>
              <a:t>wynikach</a:t>
            </a:r>
            <a:endParaRPr dirty="0"/>
          </a:p>
          <a:p>
            <a:pPr>
              <a:spcAft>
                <a:spcPts val="400"/>
              </a:spcAft>
              <a:defRPr sz="1050">
                <a:solidFill>
                  <a:srgbClr val="232326"/>
                </a:solidFill>
                <a:latin typeface="Aptos"/>
              </a:defRPr>
            </a:pPr>
            <a:r>
              <a:rPr dirty="0"/>
              <a:t>• odpowiada za kontakt w sprawach </a:t>
            </a:r>
            <a:r>
              <a:rPr dirty="0" err="1"/>
              <a:t>wymagających</a:t>
            </a:r>
            <a:r>
              <a:rPr dirty="0"/>
              <a:t> </a:t>
            </a:r>
            <a:r>
              <a:rPr dirty="0" err="1"/>
              <a:t>decyzji</a:t>
            </a:r>
            <a:r>
              <a:rPr dirty="0"/>
              <a:t> na </a:t>
            </a:r>
            <a:r>
              <a:rPr dirty="0" err="1"/>
              <a:t>poziomie</a:t>
            </a:r>
            <a:r>
              <a:rPr dirty="0"/>
              <a:t> </a:t>
            </a:r>
            <a:r>
              <a:rPr dirty="0" err="1"/>
              <a:t>ogólnopolskim</a:t>
            </a:r>
            <a:endParaRPr dirty="0"/>
          </a:p>
        </p:txBody>
      </p:sp>
      <p:sp>
        <p:nvSpPr>
          <p:cNvPr id="17" name="Rounded Rectangle 16"/>
          <p:cNvSpPr/>
          <p:nvPr/>
        </p:nvSpPr>
        <p:spPr>
          <a:xfrm>
            <a:off x="8183879" y="2743200"/>
            <a:ext cx="3429000" cy="288036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E1DB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8412480" y="2907792"/>
            <a:ext cx="2999232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1">
                <a:solidFill>
                  <a:srgbClr val="26153F"/>
                </a:solidFill>
                <a:latin typeface="Aptos Display"/>
              </a:rPr>
              <a:t>WSPÓŁPRACA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12480" y="3456432"/>
            <a:ext cx="2971800" cy="19842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050">
                <a:solidFill>
                  <a:srgbClr val="232326"/>
                </a:solidFill>
                <a:latin typeface="Aptos"/>
              </a:defRPr>
            </a:pPr>
            <a:r>
              <a:rPr dirty="0"/>
              <a:t>• </a:t>
            </a:r>
            <a:r>
              <a:rPr dirty="0" err="1"/>
              <a:t>koordynatorzy</a:t>
            </a:r>
            <a:r>
              <a:rPr dirty="0"/>
              <a:t> </a:t>
            </a:r>
            <a:r>
              <a:rPr dirty="0" err="1"/>
              <a:t>diecezjalni</a:t>
            </a:r>
            <a:endParaRPr dirty="0"/>
          </a:p>
          <a:p>
            <a:pPr>
              <a:spcAft>
                <a:spcPts val="400"/>
              </a:spcAft>
              <a:defRPr sz="1050">
                <a:solidFill>
                  <a:srgbClr val="232326"/>
                </a:solidFill>
                <a:latin typeface="Aptos"/>
              </a:defRPr>
            </a:pPr>
            <a:r>
              <a:rPr dirty="0"/>
              <a:t>• media / </a:t>
            </a:r>
            <a:r>
              <a:rPr dirty="0" err="1"/>
              <a:t>rzecznik</a:t>
            </a:r>
            <a:endParaRPr dirty="0"/>
          </a:p>
          <a:p>
            <a:pPr>
              <a:spcAft>
                <a:spcPts val="400"/>
              </a:spcAft>
              <a:defRPr sz="1050">
                <a:solidFill>
                  <a:srgbClr val="232326"/>
                </a:solidFill>
                <a:latin typeface="Aptos"/>
              </a:defRPr>
            </a:pPr>
            <a:r>
              <a:rPr dirty="0"/>
              <a:t>• </a:t>
            </a:r>
            <a:r>
              <a:rPr dirty="0" err="1"/>
              <a:t>partnerzy</a:t>
            </a:r>
            <a:r>
              <a:rPr dirty="0"/>
              <a:t> i </a:t>
            </a:r>
            <a:r>
              <a:rPr dirty="0" err="1"/>
              <a:t>patroni</a:t>
            </a:r>
            <a:endParaRPr dirty="0"/>
          </a:p>
          <a:p>
            <a:pPr>
              <a:spcAft>
                <a:spcPts val="400"/>
              </a:spcAft>
              <a:defRPr sz="1050">
                <a:solidFill>
                  <a:srgbClr val="232326"/>
                </a:solidFill>
                <a:latin typeface="Aptos"/>
              </a:defRPr>
            </a:pPr>
            <a:r>
              <a:rPr dirty="0"/>
              <a:t>• </a:t>
            </a:r>
            <a:r>
              <a:rPr dirty="0" err="1"/>
              <a:t>zespół</a:t>
            </a:r>
            <a:r>
              <a:rPr dirty="0"/>
              <a:t> KSM </a:t>
            </a:r>
            <a:r>
              <a:rPr dirty="0" err="1"/>
              <a:t>odpowiedzialny</a:t>
            </a:r>
            <a:r>
              <a:rPr dirty="0"/>
              <a:t> za </a:t>
            </a:r>
            <a:r>
              <a:rPr dirty="0" err="1"/>
              <a:t>akcję</a:t>
            </a:r>
            <a:endParaRPr dirty="0"/>
          </a:p>
          <a:p>
            <a:pPr>
              <a:spcAft>
                <a:spcPts val="400"/>
              </a:spcAft>
              <a:defRPr sz="1050">
                <a:solidFill>
                  <a:srgbClr val="232326"/>
                </a:solidFill>
                <a:latin typeface="Aptos"/>
              </a:defRPr>
            </a:pPr>
            <a:r>
              <a:rPr dirty="0"/>
              <a:t>• osoby </a:t>
            </a:r>
            <a:r>
              <a:rPr dirty="0" err="1"/>
              <a:t>odpowiedzialne</a:t>
            </a:r>
            <a:r>
              <a:rPr dirty="0"/>
              <a:t> za </a:t>
            </a:r>
            <a:r>
              <a:rPr dirty="0" err="1"/>
              <a:t>logistykę</a:t>
            </a:r>
            <a:r>
              <a:rPr dirty="0"/>
              <a:t> i pomoc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66928" y="6510528"/>
            <a:ext cx="11018520" cy="10972"/>
          </a:xfrm>
          <a:prstGeom prst="rect">
            <a:avLst/>
          </a:prstGeom>
          <a:solidFill>
            <a:srgbClr val="EBE6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566928" y="6565392"/>
            <a:ext cx="82296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750">
                <a:solidFill>
                  <a:srgbClr val="69636D"/>
                </a:solidFill>
                <a:latin typeface="Aptos"/>
              </a:rPr>
              <a:t>Katolickie Stowarzyszenie Młodzieży • IX edycja „Polak z Sercem”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1635</Words>
  <Application>Microsoft Macintosh PowerPoint</Application>
  <PresentationFormat>Panoramiczny</PresentationFormat>
  <Paragraphs>350</Paragraphs>
  <Slides>18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18</vt:i4>
      </vt:variant>
    </vt:vector>
  </HeadingPairs>
  <TitlesOfParts>
    <vt:vector size="23" baseType="lpstr">
      <vt:lpstr>Aptos</vt:lpstr>
      <vt:lpstr>Aptos Display</vt:lpstr>
      <vt:lpstr>Arial</vt:lpstr>
      <vt:lpstr>Calibri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subject/>
  <dc:creator/>
  <cp:keywords/>
  <dc:description>generated using python-pptx</dc:description>
  <cp:lastModifiedBy>Andrzej Lubowicki</cp:lastModifiedBy>
  <cp:revision>3</cp:revision>
  <dcterms:created xsi:type="dcterms:W3CDTF">2013-01-27T09:14:16Z</dcterms:created>
  <dcterms:modified xsi:type="dcterms:W3CDTF">2026-08-17T18:33:23Z</dcterms:modified>
  <cp:category/>
</cp:coreProperties>
</file>